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96" r:id="rId1"/>
  </p:sldMasterIdLst>
  <p:notesMasterIdLst>
    <p:notesMasterId r:id="rId21"/>
  </p:notesMasterIdLst>
  <p:handoutMasterIdLst>
    <p:handoutMasterId r:id="rId22"/>
  </p:handoutMasterIdLst>
  <p:sldIdLst>
    <p:sldId id="256" r:id="rId2"/>
    <p:sldId id="640" r:id="rId3"/>
    <p:sldId id="263" r:id="rId4"/>
    <p:sldId id="644" r:id="rId5"/>
    <p:sldId id="659" r:id="rId6"/>
    <p:sldId id="660" r:id="rId7"/>
    <p:sldId id="658" r:id="rId8"/>
    <p:sldId id="649" r:id="rId9"/>
    <p:sldId id="651" r:id="rId10"/>
    <p:sldId id="652" r:id="rId11"/>
    <p:sldId id="647" r:id="rId12"/>
    <p:sldId id="648" r:id="rId13"/>
    <p:sldId id="645" r:id="rId14"/>
    <p:sldId id="257" r:id="rId15"/>
    <p:sldId id="258" r:id="rId16"/>
    <p:sldId id="259" r:id="rId17"/>
    <p:sldId id="260" r:id="rId18"/>
    <p:sldId id="261" r:id="rId19"/>
    <p:sldId id="262" r:id="rId20"/>
  </p:sldIdLst>
  <p:sldSz cx="12192000" cy="6858000"/>
  <p:notesSz cx="6997700" cy="92837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MS PGothic" pitchFamily="34" charset="-128"/>
        <a:cs typeface="MS PGothic" pitchFamily="34" charset="-128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MS PGothic" pitchFamily="34" charset="-128"/>
        <a:cs typeface="MS PGothic" pitchFamily="34" charset="-128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MS PGothic" pitchFamily="34" charset="-128"/>
        <a:cs typeface="MS PGothic" pitchFamily="34" charset="-128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MS PGothic" pitchFamily="34" charset="-128"/>
        <a:cs typeface="MS PGothic" pitchFamily="34" charset="-128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MS PGothic" pitchFamily="34" charset="-128"/>
        <a:cs typeface="MS PGothic" pitchFamily="34" charset="-128"/>
      </a:defRPr>
    </a:lvl5pPr>
    <a:lvl6pPr marL="2286000" algn="l" defTabSz="457200" rtl="0" eaLnBrk="1" latinLnBrk="0" hangingPunct="1">
      <a:defRPr sz="1400" kern="1200">
        <a:solidFill>
          <a:schemeClr val="tx1"/>
        </a:solidFill>
        <a:latin typeface="Arial" charset="0"/>
        <a:ea typeface="MS PGothic" pitchFamily="34" charset="-128"/>
        <a:cs typeface="MS PGothic" pitchFamily="34" charset="-128"/>
      </a:defRPr>
    </a:lvl6pPr>
    <a:lvl7pPr marL="2743200" algn="l" defTabSz="457200" rtl="0" eaLnBrk="1" latinLnBrk="0" hangingPunct="1">
      <a:defRPr sz="1400" kern="1200">
        <a:solidFill>
          <a:schemeClr val="tx1"/>
        </a:solidFill>
        <a:latin typeface="Arial" charset="0"/>
        <a:ea typeface="MS PGothic" pitchFamily="34" charset="-128"/>
        <a:cs typeface="MS PGothic" pitchFamily="34" charset="-128"/>
      </a:defRPr>
    </a:lvl7pPr>
    <a:lvl8pPr marL="3200400" algn="l" defTabSz="457200" rtl="0" eaLnBrk="1" latinLnBrk="0" hangingPunct="1">
      <a:defRPr sz="1400" kern="1200">
        <a:solidFill>
          <a:schemeClr val="tx1"/>
        </a:solidFill>
        <a:latin typeface="Arial" charset="0"/>
        <a:ea typeface="MS PGothic" pitchFamily="34" charset="-128"/>
        <a:cs typeface="MS PGothic" pitchFamily="34" charset="-128"/>
      </a:defRPr>
    </a:lvl8pPr>
    <a:lvl9pPr marL="3657600" algn="l" defTabSz="457200" rtl="0" eaLnBrk="1" latinLnBrk="0" hangingPunct="1">
      <a:defRPr sz="1400" kern="1200">
        <a:solidFill>
          <a:schemeClr val="tx1"/>
        </a:solidFill>
        <a:latin typeface="Arial" charset="0"/>
        <a:ea typeface="MS PGothic" pitchFamily="34" charset="-128"/>
        <a:cs typeface="MS PGothic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3986" userDrawn="1">
          <p15:clr>
            <a:srgbClr val="A4A3A4"/>
          </p15:clr>
        </p15:guide>
        <p15:guide id="2" orient="horz" pos="866" userDrawn="1">
          <p15:clr>
            <a:srgbClr val="A4A3A4"/>
          </p15:clr>
        </p15:guide>
        <p15:guide id="3" pos="245" userDrawn="1">
          <p15:clr>
            <a:srgbClr val="A4A3A4"/>
          </p15:clr>
        </p15:guide>
        <p15:guide id="4" pos="745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4">
          <p15:clr>
            <a:srgbClr val="A4A3A4"/>
          </p15:clr>
        </p15:guide>
        <p15:guide id="2" pos="22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DMINIBM" initials="A" lastIdx="28" clrIdx="0"/>
  <p:cmAuthor id="1" name="Brandlogic" initials="BL" lastIdx="1" clrIdx="1"/>
  <p:cmAuthor id="2" name="Tenet" initials="TP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A8A"/>
    <a:srgbClr val="BCC5C5"/>
    <a:srgbClr val="5F62AC"/>
    <a:srgbClr val="20939E"/>
    <a:srgbClr val="414C4D"/>
    <a:srgbClr val="E5E6FF"/>
    <a:srgbClr val="1FBBFC"/>
    <a:srgbClr val="F3CA00"/>
    <a:srgbClr val="414B4C"/>
    <a:srgbClr val="C1C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28" autoAdjust="0"/>
    <p:restoredTop sz="95530" autoAdjust="0"/>
  </p:normalViewPr>
  <p:slideViewPr>
    <p:cSldViewPr snapToGrid="0" showGuides="1">
      <p:cViewPr varScale="1">
        <p:scale>
          <a:sx n="95" d="100"/>
          <a:sy n="95" d="100"/>
        </p:scale>
        <p:origin x="208" y="264"/>
      </p:cViewPr>
      <p:guideLst>
        <p:guide orient="horz" pos="3986"/>
        <p:guide orient="horz" pos="866"/>
        <p:guide pos="245"/>
        <p:guide pos="745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-2790" y="-114"/>
      </p:cViewPr>
      <p:guideLst>
        <p:guide orient="horz" pos="2924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12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Helvetica Neue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3988" y="0"/>
            <a:ext cx="303212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B1B81A-D852-449C-AE5B-E3CE0016E0D8}" type="datetimeFigureOut">
              <a:rPr lang="en-US" smtClean="0">
                <a:latin typeface="Helvetica Neue"/>
              </a:rPr>
              <a:pPr/>
              <a:t>1/9/19</a:t>
            </a:fld>
            <a:endParaRPr lang="en-US" dirty="0">
              <a:latin typeface="Helvetica Neue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3212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Helvetica Neue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3988" y="8818563"/>
            <a:ext cx="303212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A7A9E-CEC6-4349-94B5-79324DA34DAA}" type="slidenum">
              <a:rPr lang="en-US" smtClean="0">
                <a:latin typeface="Helvetica Neue"/>
              </a:rPr>
              <a:pPr/>
              <a:t>‹#›</a:t>
            </a:fld>
            <a:endParaRPr lang="en-US" dirty="0"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15181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337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>
                <a:latin typeface="Helvetica Neue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3744" y="0"/>
            <a:ext cx="3032337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Helvetica Neue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29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4813" y="696913"/>
            <a:ext cx="6188075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9770" y="4409758"/>
            <a:ext cx="5598160" cy="4177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7904"/>
            <a:ext cx="3032337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b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>
                <a:latin typeface="Helvetica Neue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3744" y="8817904"/>
            <a:ext cx="3032337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 Neue"/>
              </a:defRPr>
            </a:lvl1pPr>
          </a:lstStyle>
          <a:p>
            <a:fld id="{EB2BD1C1-D90F-8342-B259-1B0DDB1581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7617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/>
        <a:ea typeface="MS PGothic" pitchFamily="34" charset="-128"/>
        <a:cs typeface="Helvetica Neue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/>
        <a:ea typeface="MS PGothic" pitchFamily="34" charset="-128"/>
        <a:cs typeface="Helvetica Neue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/>
        <a:ea typeface="MS PGothic" pitchFamily="34" charset="-128"/>
        <a:cs typeface="Helvetica Neue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/>
        <a:ea typeface="MS PGothic" pitchFamily="34" charset="-128"/>
        <a:cs typeface="Helvetica Neue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/>
        <a:ea typeface="MS PGothic" pitchFamily="34" charset="-128"/>
        <a:cs typeface="Helvetica Neue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BD1C1-D90F-8342-B259-1B0DDB1581D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5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</a:t>
            </a:r>
            <a:r>
              <a:rPr lang="en-US" dirty="0" err="1"/>
              <a:t>hyperledger-fabric.readthedocs.io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</a:t>
            </a:r>
            <a:r>
              <a:rPr lang="en-US" dirty="0" err="1"/>
              <a:t>glossary.html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BD1C1-D90F-8342-B259-1B0DDB1581D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927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0562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383118" y="1050925"/>
            <a:ext cx="1145963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400" dirty="0">
              <a:ln>
                <a:noFill/>
              </a:ln>
              <a:latin typeface="Helvetica Neue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black">
          <a:xfrm>
            <a:off x="10119784" y="6537325"/>
            <a:ext cx="18288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Helvetica Neue"/>
              </a:rPr>
              <a:t>© 2017 IBM Corporation</a:t>
            </a:r>
            <a:endParaRPr lang="en-US" sz="1800"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8" name="Rectangle 1"/>
          <p:cNvSpPr>
            <a:spLocks noChangeArrowheads="1"/>
          </p:cNvSpPr>
          <p:nvPr userDrawn="1"/>
        </p:nvSpPr>
        <p:spPr bwMode="auto">
          <a:xfrm>
            <a:off x="383117" y="808038"/>
            <a:ext cx="60960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Helvetica Neue"/>
              </a:rPr>
              <a:t>IBM Blockchain</a:t>
            </a:r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3118" y="1610673"/>
            <a:ext cx="11442700" cy="1818327"/>
          </a:xfrm>
        </p:spPr>
        <p:txBody>
          <a:bodyPr rIns="91440" anchor="b"/>
          <a:lstStyle>
            <a:lvl1pPr>
              <a:defRPr sz="3500" b="1">
                <a:solidFill>
                  <a:srgbClr val="8BE6F0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3117" y="1080449"/>
            <a:ext cx="11448288" cy="530225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bk object 19"/>
          <p:cNvSpPr/>
          <p:nvPr userDrawn="1"/>
        </p:nvSpPr>
        <p:spPr>
          <a:xfrm>
            <a:off x="11174041" y="686480"/>
            <a:ext cx="694055" cy="247015"/>
          </a:xfrm>
          <a:custGeom>
            <a:avLst/>
            <a:gdLst/>
            <a:ahLst/>
            <a:cxnLst/>
            <a:rect l="l" t="t" r="r" b="b"/>
            <a:pathLst>
              <a:path w="694054" h="247014">
                <a:moveTo>
                  <a:pt x="121386" y="0"/>
                </a:moveTo>
                <a:lnTo>
                  <a:pt x="0" y="0"/>
                </a:lnTo>
                <a:lnTo>
                  <a:pt x="0" y="17564"/>
                </a:lnTo>
                <a:lnTo>
                  <a:pt x="121386" y="17564"/>
                </a:lnTo>
                <a:lnTo>
                  <a:pt x="121386" y="0"/>
                </a:lnTo>
                <a:close/>
              </a:path>
              <a:path w="694054" h="247014">
                <a:moveTo>
                  <a:pt x="121386" y="32575"/>
                </a:moveTo>
                <a:lnTo>
                  <a:pt x="0" y="32575"/>
                </a:lnTo>
                <a:lnTo>
                  <a:pt x="0" y="50139"/>
                </a:lnTo>
                <a:lnTo>
                  <a:pt x="121386" y="50139"/>
                </a:lnTo>
                <a:lnTo>
                  <a:pt x="121386" y="32575"/>
                </a:lnTo>
                <a:close/>
              </a:path>
              <a:path w="694054" h="247014">
                <a:moveTo>
                  <a:pt x="121386" y="195478"/>
                </a:moveTo>
                <a:lnTo>
                  <a:pt x="0" y="195478"/>
                </a:lnTo>
                <a:lnTo>
                  <a:pt x="0" y="213042"/>
                </a:lnTo>
                <a:lnTo>
                  <a:pt x="121386" y="213042"/>
                </a:lnTo>
                <a:lnTo>
                  <a:pt x="121386" y="195478"/>
                </a:lnTo>
                <a:close/>
              </a:path>
              <a:path w="694054" h="247014">
                <a:moveTo>
                  <a:pt x="121386" y="228053"/>
                </a:moveTo>
                <a:lnTo>
                  <a:pt x="0" y="228053"/>
                </a:lnTo>
                <a:lnTo>
                  <a:pt x="0" y="245618"/>
                </a:lnTo>
                <a:lnTo>
                  <a:pt x="121386" y="245618"/>
                </a:lnTo>
                <a:lnTo>
                  <a:pt x="121386" y="228053"/>
                </a:lnTo>
                <a:close/>
              </a:path>
              <a:path w="694054" h="247014">
                <a:moveTo>
                  <a:pt x="86512" y="65163"/>
                </a:moveTo>
                <a:lnTo>
                  <a:pt x="35115" y="65163"/>
                </a:lnTo>
                <a:lnTo>
                  <a:pt x="35115" y="82727"/>
                </a:lnTo>
                <a:lnTo>
                  <a:pt x="86512" y="82727"/>
                </a:lnTo>
                <a:lnTo>
                  <a:pt x="86512" y="65163"/>
                </a:lnTo>
                <a:close/>
              </a:path>
              <a:path w="694054" h="247014">
                <a:moveTo>
                  <a:pt x="86512" y="97739"/>
                </a:moveTo>
                <a:lnTo>
                  <a:pt x="35115" y="97739"/>
                </a:lnTo>
                <a:lnTo>
                  <a:pt x="35115" y="115303"/>
                </a:lnTo>
                <a:lnTo>
                  <a:pt x="86512" y="115303"/>
                </a:lnTo>
                <a:lnTo>
                  <a:pt x="86512" y="97739"/>
                </a:lnTo>
                <a:close/>
              </a:path>
              <a:path w="694054" h="247014">
                <a:moveTo>
                  <a:pt x="86512" y="130314"/>
                </a:moveTo>
                <a:lnTo>
                  <a:pt x="35115" y="130314"/>
                </a:lnTo>
                <a:lnTo>
                  <a:pt x="35115" y="147878"/>
                </a:lnTo>
                <a:lnTo>
                  <a:pt x="86512" y="147878"/>
                </a:lnTo>
                <a:lnTo>
                  <a:pt x="86512" y="130314"/>
                </a:lnTo>
                <a:close/>
              </a:path>
              <a:path w="694054" h="247014">
                <a:moveTo>
                  <a:pt x="86512" y="162902"/>
                </a:moveTo>
                <a:lnTo>
                  <a:pt x="35115" y="162902"/>
                </a:lnTo>
                <a:lnTo>
                  <a:pt x="35115" y="180467"/>
                </a:lnTo>
                <a:lnTo>
                  <a:pt x="86512" y="180467"/>
                </a:lnTo>
                <a:lnTo>
                  <a:pt x="86512" y="162902"/>
                </a:lnTo>
                <a:close/>
              </a:path>
              <a:path w="694054" h="247014">
                <a:moveTo>
                  <a:pt x="261340" y="0"/>
                </a:moveTo>
                <a:lnTo>
                  <a:pt x="139191" y="0"/>
                </a:lnTo>
                <a:lnTo>
                  <a:pt x="139191" y="17564"/>
                </a:lnTo>
                <a:lnTo>
                  <a:pt x="311480" y="17564"/>
                </a:lnTo>
                <a:lnTo>
                  <a:pt x="301104" y="9986"/>
                </a:lnTo>
                <a:lnTo>
                  <a:pt x="289177" y="4486"/>
                </a:lnTo>
                <a:lnTo>
                  <a:pt x="275866" y="1133"/>
                </a:lnTo>
                <a:lnTo>
                  <a:pt x="261340" y="0"/>
                </a:lnTo>
                <a:close/>
              </a:path>
              <a:path w="694054" h="247014">
                <a:moveTo>
                  <a:pt x="324700" y="32575"/>
                </a:moveTo>
                <a:lnTo>
                  <a:pt x="139191" y="32575"/>
                </a:lnTo>
                <a:lnTo>
                  <a:pt x="139191" y="50139"/>
                </a:lnTo>
                <a:lnTo>
                  <a:pt x="330047" y="50139"/>
                </a:lnTo>
                <a:lnTo>
                  <a:pt x="329285" y="47091"/>
                </a:lnTo>
                <a:lnTo>
                  <a:pt x="328015" y="41236"/>
                </a:lnTo>
                <a:lnTo>
                  <a:pt x="327761" y="40474"/>
                </a:lnTo>
                <a:lnTo>
                  <a:pt x="324700" y="32575"/>
                </a:lnTo>
                <a:close/>
              </a:path>
              <a:path w="694054" h="247014">
                <a:moveTo>
                  <a:pt x="329793" y="195478"/>
                </a:moveTo>
                <a:lnTo>
                  <a:pt x="139191" y="195478"/>
                </a:lnTo>
                <a:lnTo>
                  <a:pt x="139191" y="213042"/>
                </a:lnTo>
                <a:lnTo>
                  <a:pt x="324446" y="213042"/>
                </a:lnTo>
                <a:lnTo>
                  <a:pt x="327253" y="207949"/>
                </a:lnTo>
                <a:lnTo>
                  <a:pt x="329031" y="202095"/>
                </a:lnTo>
                <a:lnTo>
                  <a:pt x="329793" y="195478"/>
                </a:lnTo>
                <a:close/>
              </a:path>
              <a:path w="694054" h="247014">
                <a:moveTo>
                  <a:pt x="311988" y="228053"/>
                </a:moveTo>
                <a:lnTo>
                  <a:pt x="139191" y="228053"/>
                </a:lnTo>
                <a:lnTo>
                  <a:pt x="139191" y="245618"/>
                </a:lnTo>
                <a:lnTo>
                  <a:pt x="262102" y="245618"/>
                </a:lnTo>
                <a:lnTo>
                  <a:pt x="268091" y="245272"/>
                </a:lnTo>
                <a:lnTo>
                  <a:pt x="306711" y="232492"/>
                </a:lnTo>
                <a:lnTo>
                  <a:pt x="311988" y="228053"/>
                </a:lnTo>
                <a:close/>
              </a:path>
              <a:path w="694054" h="247014">
                <a:moveTo>
                  <a:pt x="225971" y="65163"/>
                </a:moveTo>
                <a:lnTo>
                  <a:pt x="173799" y="65163"/>
                </a:lnTo>
                <a:lnTo>
                  <a:pt x="173799" y="82727"/>
                </a:lnTo>
                <a:lnTo>
                  <a:pt x="225971" y="82727"/>
                </a:lnTo>
                <a:lnTo>
                  <a:pt x="225971" y="65163"/>
                </a:lnTo>
                <a:close/>
              </a:path>
              <a:path w="694054" h="247014">
                <a:moveTo>
                  <a:pt x="321398" y="97739"/>
                </a:moveTo>
                <a:lnTo>
                  <a:pt x="173799" y="97739"/>
                </a:lnTo>
                <a:lnTo>
                  <a:pt x="173799" y="115303"/>
                </a:lnTo>
                <a:lnTo>
                  <a:pt x="306641" y="115303"/>
                </a:lnTo>
                <a:lnTo>
                  <a:pt x="308673" y="113512"/>
                </a:lnTo>
                <a:lnTo>
                  <a:pt x="312242" y="109956"/>
                </a:lnTo>
                <a:lnTo>
                  <a:pt x="317068" y="104355"/>
                </a:lnTo>
                <a:lnTo>
                  <a:pt x="318858" y="102577"/>
                </a:lnTo>
                <a:lnTo>
                  <a:pt x="319366" y="101815"/>
                </a:lnTo>
                <a:lnTo>
                  <a:pt x="321398" y="97739"/>
                </a:lnTo>
                <a:close/>
              </a:path>
              <a:path w="694054" h="247014">
                <a:moveTo>
                  <a:pt x="306387" y="130314"/>
                </a:moveTo>
                <a:lnTo>
                  <a:pt x="173799" y="130314"/>
                </a:lnTo>
                <a:lnTo>
                  <a:pt x="173799" y="147878"/>
                </a:lnTo>
                <a:lnTo>
                  <a:pt x="321652" y="147878"/>
                </a:lnTo>
                <a:lnTo>
                  <a:pt x="318338" y="143294"/>
                </a:lnTo>
                <a:lnTo>
                  <a:pt x="314528" y="138976"/>
                </a:lnTo>
                <a:lnTo>
                  <a:pt x="306387" y="130314"/>
                </a:lnTo>
                <a:close/>
              </a:path>
              <a:path w="694054" h="247014">
                <a:moveTo>
                  <a:pt x="225971" y="162902"/>
                </a:moveTo>
                <a:lnTo>
                  <a:pt x="173799" y="162902"/>
                </a:lnTo>
                <a:lnTo>
                  <a:pt x="173799" y="180467"/>
                </a:lnTo>
                <a:lnTo>
                  <a:pt x="225971" y="180467"/>
                </a:lnTo>
                <a:lnTo>
                  <a:pt x="225971" y="162902"/>
                </a:lnTo>
                <a:close/>
              </a:path>
              <a:path w="694054" h="247014">
                <a:moveTo>
                  <a:pt x="331825" y="65163"/>
                </a:moveTo>
                <a:lnTo>
                  <a:pt x="276351" y="65163"/>
                </a:lnTo>
                <a:lnTo>
                  <a:pt x="276351" y="82715"/>
                </a:lnTo>
                <a:lnTo>
                  <a:pt x="329031" y="82715"/>
                </a:lnTo>
                <a:lnTo>
                  <a:pt x="330301" y="78143"/>
                </a:lnTo>
                <a:lnTo>
                  <a:pt x="330809" y="75336"/>
                </a:lnTo>
                <a:lnTo>
                  <a:pt x="331825" y="65163"/>
                </a:lnTo>
                <a:close/>
              </a:path>
              <a:path w="694054" h="247014">
                <a:moveTo>
                  <a:pt x="328777" y="162902"/>
                </a:moveTo>
                <a:lnTo>
                  <a:pt x="276351" y="162902"/>
                </a:lnTo>
                <a:lnTo>
                  <a:pt x="276351" y="180454"/>
                </a:lnTo>
                <a:lnTo>
                  <a:pt x="332092" y="180454"/>
                </a:lnTo>
                <a:lnTo>
                  <a:pt x="331825" y="177152"/>
                </a:lnTo>
                <a:lnTo>
                  <a:pt x="331317" y="171551"/>
                </a:lnTo>
                <a:lnTo>
                  <a:pt x="331317" y="171043"/>
                </a:lnTo>
                <a:lnTo>
                  <a:pt x="328777" y="162902"/>
                </a:lnTo>
                <a:close/>
              </a:path>
              <a:path w="694054" h="247014">
                <a:moveTo>
                  <a:pt x="441248" y="0"/>
                </a:moveTo>
                <a:lnTo>
                  <a:pt x="345566" y="0"/>
                </a:lnTo>
                <a:lnTo>
                  <a:pt x="345566" y="17564"/>
                </a:lnTo>
                <a:lnTo>
                  <a:pt x="447357" y="17564"/>
                </a:lnTo>
                <a:lnTo>
                  <a:pt x="441248" y="0"/>
                </a:lnTo>
                <a:close/>
              </a:path>
              <a:path w="694054" h="247014">
                <a:moveTo>
                  <a:pt x="452958" y="32575"/>
                </a:moveTo>
                <a:lnTo>
                  <a:pt x="345566" y="32575"/>
                </a:lnTo>
                <a:lnTo>
                  <a:pt x="345566" y="50139"/>
                </a:lnTo>
                <a:lnTo>
                  <a:pt x="459320" y="50139"/>
                </a:lnTo>
                <a:lnTo>
                  <a:pt x="452958" y="32575"/>
                </a:lnTo>
                <a:close/>
              </a:path>
              <a:path w="694054" h="247014">
                <a:moveTo>
                  <a:pt x="430809" y="195478"/>
                </a:moveTo>
                <a:lnTo>
                  <a:pt x="345566" y="195478"/>
                </a:lnTo>
                <a:lnTo>
                  <a:pt x="345566" y="213042"/>
                </a:lnTo>
                <a:lnTo>
                  <a:pt x="430809" y="213042"/>
                </a:lnTo>
                <a:lnTo>
                  <a:pt x="430809" y="195478"/>
                </a:lnTo>
                <a:close/>
              </a:path>
              <a:path w="694054" h="247014">
                <a:moveTo>
                  <a:pt x="430809" y="228053"/>
                </a:moveTo>
                <a:lnTo>
                  <a:pt x="345566" y="228053"/>
                </a:lnTo>
                <a:lnTo>
                  <a:pt x="345566" y="245618"/>
                </a:lnTo>
                <a:lnTo>
                  <a:pt x="430809" y="245618"/>
                </a:lnTo>
                <a:lnTo>
                  <a:pt x="430809" y="228053"/>
                </a:lnTo>
                <a:close/>
              </a:path>
              <a:path w="694054" h="247014">
                <a:moveTo>
                  <a:pt x="464413" y="65163"/>
                </a:moveTo>
                <a:lnTo>
                  <a:pt x="379666" y="65163"/>
                </a:lnTo>
                <a:lnTo>
                  <a:pt x="379666" y="82715"/>
                </a:lnTo>
                <a:lnTo>
                  <a:pt x="470255" y="82715"/>
                </a:lnTo>
                <a:lnTo>
                  <a:pt x="464413" y="65163"/>
                </a:lnTo>
                <a:close/>
              </a:path>
              <a:path w="694054" h="247014">
                <a:moveTo>
                  <a:pt x="476364" y="97739"/>
                </a:moveTo>
                <a:lnTo>
                  <a:pt x="379666" y="97739"/>
                </a:lnTo>
                <a:lnTo>
                  <a:pt x="379666" y="115303"/>
                </a:lnTo>
                <a:lnTo>
                  <a:pt x="430822" y="115303"/>
                </a:lnTo>
                <a:lnTo>
                  <a:pt x="430822" y="102069"/>
                </a:lnTo>
                <a:lnTo>
                  <a:pt x="477881" y="102069"/>
                </a:lnTo>
                <a:lnTo>
                  <a:pt x="476364" y="97739"/>
                </a:lnTo>
                <a:close/>
              </a:path>
              <a:path w="694054" h="247014">
                <a:moveTo>
                  <a:pt x="477881" y="102069"/>
                </a:moveTo>
                <a:lnTo>
                  <a:pt x="430822" y="102069"/>
                </a:lnTo>
                <a:lnTo>
                  <a:pt x="435140" y="115303"/>
                </a:lnTo>
                <a:lnTo>
                  <a:pt x="528535" y="115303"/>
                </a:lnTo>
                <a:lnTo>
                  <a:pt x="529332" y="113004"/>
                </a:lnTo>
                <a:lnTo>
                  <a:pt x="481710" y="113004"/>
                </a:lnTo>
                <a:lnTo>
                  <a:pt x="477881" y="102069"/>
                </a:lnTo>
                <a:close/>
              </a:path>
              <a:path w="694054" h="247014">
                <a:moveTo>
                  <a:pt x="584009" y="102069"/>
                </a:moveTo>
                <a:lnTo>
                  <a:pt x="533120" y="102069"/>
                </a:lnTo>
                <a:lnTo>
                  <a:pt x="533120" y="115303"/>
                </a:lnTo>
                <a:lnTo>
                  <a:pt x="584009" y="115303"/>
                </a:lnTo>
                <a:lnTo>
                  <a:pt x="584009" y="102069"/>
                </a:lnTo>
                <a:close/>
              </a:path>
              <a:path w="694054" h="247014">
                <a:moveTo>
                  <a:pt x="584009" y="97739"/>
                </a:moveTo>
                <a:lnTo>
                  <a:pt x="486803" y="97739"/>
                </a:lnTo>
                <a:lnTo>
                  <a:pt x="481710" y="113004"/>
                </a:lnTo>
                <a:lnTo>
                  <a:pt x="529332" y="113004"/>
                </a:lnTo>
                <a:lnTo>
                  <a:pt x="533120" y="102069"/>
                </a:lnTo>
                <a:lnTo>
                  <a:pt x="584009" y="102069"/>
                </a:lnTo>
                <a:lnTo>
                  <a:pt x="584009" y="97739"/>
                </a:lnTo>
                <a:close/>
              </a:path>
              <a:path w="694054" h="247014">
                <a:moveTo>
                  <a:pt x="430809" y="130314"/>
                </a:moveTo>
                <a:lnTo>
                  <a:pt x="379666" y="130314"/>
                </a:lnTo>
                <a:lnTo>
                  <a:pt x="379666" y="147878"/>
                </a:lnTo>
                <a:lnTo>
                  <a:pt x="430809" y="147878"/>
                </a:lnTo>
                <a:lnTo>
                  <a:pt x="430809" y="130314"/>
                </a:lnTo>
                <a:close/>
              </a:path>
              <a:path w="694054" h="247014">
                <a:moveTo>
                  <a:pt x="430809" y="162902"/>
                </a:moveTo>
                <a:lnTo>
                  <a:pt x="379666" y="162902"/>
                </a:lnTo>
                <a:lnTo>
                  <a:pt x="379666" y="180467"/>
                </a:lnTo>
                <a:lnTo>
                  <a:pt x="430809" y="180467"/>
                </a:lnTo>
                <a:lnTo>
                  <a:pt x="430809" y="162902"/>
                </a:lnTo>
                <a:close/>
              </a:path>
              <a:path w="694054" h="247014">
                <a:moveTo>
                  <a:pt x="522681" y="130314"/>
                </a:moveTo>
                <a:lnTo>
                  <a:pt x="440994" y="130314"/>
                </a:lnTo>
                <a:lnTo>
                  <a:pt x="446849" y="147878"/>
                </a:lnTo>
                <a:lnTo>
                  <a:pt x="516826" y="147878"/>
                </a:lnTo>
                <a:lnTo>
                  <a:pt x="522681" y="130314"/>
                </a:lnTo>
                <a:close/>
              </a:path>
              <a:path w="694054" h="247014">
                <a:moveTo>
                  <a:pt x="511746" y="162902"/>
                </a:moveTo>
                <a:lnTo>
                  <a:pt x="452450" y="162902"/>
                </a:lnTo>
                <a:lnTo>
                  <a:pt x="458304" y="180454"/>
                </a:lnTo>
                <a:lnTo>
                  <a:pt x="505891" y="180454"/>
                </a:lnTo>
                <a:lnTo>
                  <a:pt x="511746" y="162902"/>
                </a:lnTo>
                <a:close/>
              </a:path>
              <a:path w="694054" h="247014">
                <a:moveTo>
                  <a:pt x="500037" y="195478"/>
                </a:moveTo>
                <a:lnTo>
                  <a:pt x="463905" y="195478"/>
                </a:lnTo>
                <a:lnTo>
                  <a:pt x="469747" y="213042"/>
                </a:lnTo>
                <a:lnTo>
                  <a:pt x="494182" y="213042"/>
                </a:lnTo>
                <a:lnTo>
                  <a:pt x="500037" y="195478"/>
                </a:lnTo>
                <a:close/>
              </a:path>
              <a:path w="694054" h="247014">
                <a:moveTo>
                  <a:pt x="488581" y="228053"/>
                </a:moveTo>
                <a:lnTo>
                  <a:pt x="475348" y="228053"/>
                </a:lnTo>
                <a:lnTo>
                  <a:pt x="481710" y="245618"/>
                </a:lnTo>
                <a:lnTo>
                  <a:pt x="482980" y="245618"/>
                </a:lnTo>
                <a:lnTo>
                  <a:pt x="488581" y="228053"/>
                </a:lnTo>
                <a:close/>
              </a:path>
              <a:path w="694054" h="247014">
                <a:moveTo>
                  <a:pt x="584009" y="65163"/>
                </a:moveTo>
                <a:lnTo>
                  <a:pt x="499275" y="65163"/>
                </a:lnTo>
                <a:lnTo>
                  <a:pt x="492658" y="82715"/>
                </a:lnTo>
                <a:lnTo>
                  <a:pt x="584009" y="82715"/>
                </a:lnTo>
                <a:lnTo>
                  <a:pt x="584009" y="65163"/>
                </a:lnTo>
                <a:close/>
              </a:path>
              <a:path w="694054" h="247014">
                <a:moveTo>
                  <a:pt x="617854" y="32575"/>
                </a:moveTo>
                <a:lnTo>
                  <a:pt x="510717" y="32575"/>
                </a:lnTo>
                <a:lnTo>
                  <a:pt x="504875" y="50139"/>
                </a:lnTo>
                <a:lnTo>
                  <a:pt x="617854" y="50139"/>
                </a:lnTo>
                <a:lnTo>
                  <a:pt x="617854" y="32575"/>
                </a:lnTo>
                <a:close/>
              </a:path>
              <a:path w="694054" h="247014">
                <a:moveTo>
                  <a:pt x="617854" y="0"/>
                </a:moveTo>
                <a:lnTo>
                  <a:pt x="521919" y="0"/>
                </a:lnTo>
                <a:lnTo>
                  <a:pt x="515810" y="17564"/>
                </a:lnTo>
                <a:lnTo>
                  <a:pt x="617854" y="17564"/>
                </a:lnTo>
                <a:lnTo>
                  <a:pt x="617854" y="0"/>
                </a:lnTo>
                <a:close/>
              </a:path>
              <a:path w="694054" h="247014">
                <a:moveTo>
                  <a:pt x="584009" y="130314"/>
                </a:moveTo>
                <a:lnTo>
                  <a:pt x="533120" y="130314"/>
                </a:lnTo>
                <a:lnTo>
                  <a:pt x="533120" y="147878"/>
                </a:lnTo>
                <a:lnTo>
                  <a:pt x="584009" y="147878"/>
                </a:lnTo>
                <a:lnTo>
                  <a:pt x="584009" y="130314"/>
                </a:lnTo>
                <a:close/>
              </a:path>
              <a:path w="694054" h="247014">
                <a:moveTo>
                  <a:pt x="584009" y="162902"/>
                </a:moveTo>
                <a:lnTo>
                  <a:pt x="533120" y="162902"/>
                </a:lnTo>
                <a:lnTo>
                  <a:pt x="533120" y="180467"/>
                </a:lnTo>
                <a:lnTo>
                  <a:pt x="584009" y="180467"/>
                </a:lnTo>
                <a:lnTo>
                  <a:pt x="584009" y="162902"/>
                </a:lnTo>
                <a:close/>
              </a:path>
              <a:path w="694054" h="247014">
                <a:moveTo>
                  <a:pt x="617854" y="195478"/>
                </a:moveTo>
                <a:lnTo>
                  <a:pt x="533120" y="195478"/>
                </a:lnTo>
                <a:lnTo>
                  <a:pt x="533120" y="213042"/>
                </a:lnTo>
                <a:lnTo>
                  <a:pt x="617854" y="213042"/>
                </a:lnTo>
                <a:lnTo>
                  <a:pt x="617854" y="195478"/>
                </a:lnTo>
                <a:close/>
              </a:path>
              <a:path w="694054" h="247014">
                <a:moveTo>
                  <a:pt x="617854" y="228053"/>
                </a:moveTo>
                <a:lnTo>
                  <a:pt x="533120" y="228053"/>
                </a:lnTo>
                <a:lnTo>
                  <a:pt x="533120" y="245618"/>
                </a:lnTo>
                <a:lnTo>
                  <a:pt x="617854" y="245618"/>
                </a:lnTo>
                <a:lnTo>
                  <a:pt x="617854" y="228053"/>
                </a:lnTo>
                <a:close/>
              </a:path>
              <a:path w="694054" h="247014">
                <a:moveTo>
                  <a:pt x="669251" y="197256"/>
                </a:moveTo>
                <a:lnTo>
                  <a:pt x="659559" y="199217"/>
                </a:lnTo>
                <a:lnTo>
                  <a:pt x="651633" y="204543"/>
                </a:lnTo>
                <a:lnTo>
                  <a:pt x="646284" y="212397"/>
                </a:lnTo>
                <a:lnTo>
                  <a:pt x="644321" y="221945"/>
                </a:lnTo>
                <a:lnTo>
                  <a:pt x="646276" y="231639"/>
                </a:lnTo>
                <a:lnTo>
                  <a:pt x="651570" y="239569"/>
                </a:lnTo>
                <a:lnTo>
                  <a:pt x="659345" y="244923"/>
                </a:lnTo>
                <a:lnTo>
                  <a:pt x="668743" y="246888"/>
                </a:lnTo>
                <a:lnTo>
                  <a:pt x="678692" y="244958"/>
                </a:lnTo>
                <a:lnTo>
                  <a:pt x="681934" y="242811"/>
                </a:lnTo>
                <a:lnTo>
                  <a:pt x="668743" y="242811"/>
                </a:lnTo>
                <a:lnTo>
                  <a:pt x="660989" y="241161"/>
                </a:lnTo>
                <a:lnTo>
                  <a:pt x="654591" y="236674"/>
                </a:lnTo>
                <a:lnTo>
                  <a:pt x="650243" y="230038"/>
                </a:lnTo>
                <a:lnTo>
                  <a:pt x="648639" y="221945"/>
                </a:lnTo>
                <a:lnTo>
                  <a:pt x="650251" y="213998"/>
                </a:lnTo>
                <a:lnTo>
                  <a:pt x="654654" y="207438"/>
                </a:lnTo>
                <a:lnTo>
                  <a:pt x="661203" y="202978"/>
                </a:lnTo>
                <a:lnTo>
                  <a:pt x="669251" y="201333"/>
                </a:lnTo>
                <a:lnTo>
                  <a:pt x="681919" y="201333"/>
                </a:lnTo>
                <a:lnTo>
                  <a:pt x="678799" y="199217"/>
                </a:lnTo>
                <a:lnTo>
                  <a:pt x="669251" y="197256"/>
                </a:lnTo>
                <a:close/>
              </a:path>
              <a:path w="694054" h="247014">
                <a:moveTo>
                  <a:pt x="681919" y="201333"/>
                </a:moveTo>
                <a:lnTo>
                  <a:pt x="669251" y="201333"/>
                </a:lnTo>
                <a:lnTo>
                  <a:pt x="677158" y="202978"/>
                </a:lnTo>
                <a:lnTo>
                  <a:pt x="683633" y="207441"/>
                </a:lnTo>
                <a:lnTo>
                  <a:pt x="688004" y="213998"/>
                </a:lnTo>
                <a:lnTo>
                  <a:pt x="689609" y="221945"/>
                </a:lnTo>
                <a:lnTo>
                  <a:pt x="687996" y="230145"/>
                </a:lnTo>
                <a:lnTo>
                  <a:pt x="683567" y="236769"/>
                </a:lnTo>
                <a:lnTo>
                  <a:pt x="676944" y="241197"/>
                </a:lnTo>
                <a:lnTo>
                  <a:pt x="668743" y="242811"/>
                </a:lnTo>
                <a:lnTo>
                  <a:pt x="681934" y="242811"/>
                </a:lnTo>
                <a:lnTo>
                  <a:pt x="686685" y="239664"/>
                </a:lnTo>
                <a:lnTo>
                  <a:pt x="692007" y="231746"/>
                </a:lnTo>
                <a:lnTo>
                  <a:pt x="693940" y="221945"/>
                </a:lnTo>
                <a:lnTo>
                  <a:pt x="691979" y="212397"/>
                </a:lnTo>
                <a:lnTo>
                  <a:pt x="686654" y="204543"/>
                </a:lnTo>
                <a:lnTo>
                  <a:pt x="681919" y="201333"/>
                </a:lnTo>
                <a:close/>
              </a:path>
              <a:path w="694054" h="247014">
                <a:moveTo>
                  <a:pt x="677913" y="207441"/>
                </a:moveTo>
                <a:lnTo>
                  <a:pt x="658317" y="207441"/>
                </a:lnTo>
                <a:lnTo>
                  <a:pt x="658317" y="236194"/>
                </a:lnTo>
                <a:lnTo>
                  <a:pt x="662889" y="236194"/>
                </a:lnTo>
                <a:lnTo>
                  <a:pt x="662889" y="224231"/>
                </a:lnTo>
                <a:lnTo>
                  <a:pt x="679993" y="224231"/>
                </a:lnTo>
                <a:lnTo>
                  <a:pt x="679691" y="223469"/>
                </a:lnTo>
                <a:lnTo>
                  <a:pt x="677405" y="221945"/>
                </a:lnTo>
                <a:lnTo>
                  <a:pt x="679850" y="220167"/>
                </a:lnTo>
                <a:lnTo>
                  <a:pt x="662889" y="220167"/>
                </a:lnTo>
                <a:lnTo>
                  <a:pt x="662889" y="211505"/>
                </a:lnTo>
                <a:lnTo>
                  <a:pt x="680961" y="211505"/>
                </a:lnTo>
                <a:lnTo>
                  <a:pt x="680961" y="209981"/>
                </a:lnTo>
                <a:lnTo>
                  <a:pt x="677913" y="207441"/>
                </a:lnTo>
                <a:close/>
              </a:path>
              <a:path w="694054" h="247014">
                <a:moveTo>
                  <a:pt x="679993" y="224231"/>
                </a:moveTo>
                <a:lnTo>
                  <a:pt x="674344" y="224231"/>
                </a:lnTo>
                <a:lnTo>
                  <a:pt x="675614" y="225513"/>
                </a:lnTo>
                <a:lnTo>
                  <a:pt x="675723" y="233908"/>
                </a:lnTo>
                <a:lnTo>
                  <a:pt x="675868" y="234924"/>
                </a:lnTo>
                <a:lnTo>
                  <a:pt x="676630" y="236194"/>
                </a:lnTo>
                <a:lnTo>
                  <a:pt x="681723" y="236194"/>
                </a:lnTo>
                <a:lnTo>
                  <a:pt x="681723" y="234670"/>
                </a:lnTo>
                <a:lnTo>
                  <a:pt x="680453" y="233908"/>
                </a:lnTo>
                <a:lnTo>
                  <a:pt x="680364" y="231639"/>
                </a:lnTo>
                <a:lnTo>
                  <a:pt x="680250" y="230038"/>
                </a:lnTo>
                <a:lnTo>
                  <a:pt x="680199" y="224751"/>
                </a:lnTo>
                <a:lnTo>
                  <a:pt x="679993" y="224231"/>
                </a:lnTo>
                <a:close/>
              </a:path>
              <a:path w="694054" h="247014">
                <a:moveTo>
                  <a:pt x="680961" y="211505"/>
                </a:moveTo>
                <a:lnTo>
                  <a:pt x="674598" y="211505"/>
                </a:lnTo>
                <a:lnTo>
                  <a:pt x="676122" y="212788"/>
                </a:lnTo>
                <a:lnTo>
                  <a:pt x="676122" y="218897"/>
                </a:lnTo>
                <a:lnTo>
                  <a:pt x="674598" y="220167"/>
                </a:lnTo>
                <a:lnTo>
                  <a:pt x="679850" y="220167"/>
                </a:lnTo>
                <a:lnTo>
                  <a:pt x="680199" y="219913"/>
                </a:lnTo>
                <a:lnTo>
                  <a:pt x="680961" y="218389"/>
                </a:lnTo>
                <a:lnTo>
                  <a:pt x="680961" y="211505"/>
                </a:lnTo>
                <a:close/>
              </a:path>
            </a:pathLst>
          </a:custGeom>
          <a:solidFill>
            <a:srgbClr val="DFE9E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 bwMode="auto">
          <a:xfrm>
            <a:off x="378884" y="598488"/>
            <a:ext cx="11446933" cy="402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eaLnBrk="0" hangingPunct="0">
              <a:defRPr sz="2200">
                <a:solidFill>
                  <a:schemeClr val="hlink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200">
                <a:solidFill>
                  <a:schemeClr val="hlink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200">
                <a:solidFill>
                  <a:schemeClr val="hlink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200">
                <a:solidFill>
                  <a:schemeClr val="hlink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200">
                <a:solidFill>
                  <a:schemeClr val="hlink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2200" b="1" dirty="0">
                <a:solidFill>
                  <a:srgbClr val="20939E"/>
                </a:solidFill>
                <a:latin typeface="Helvetica Neue"/>
                <a:cs typeface="+mn-cs"/>
              </a:rPr>
              <a:t>Click to edit Master 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885" y="1371600"/>
            <a:ext cx="4011084" cy="723446"/>
          </a:xfrm>
        </p:spPr>
        <p:txBody>
          <a:bodyPr>
            <a:normAutofit/>
          </a:bodyPr>
          <a:lstStyle>
            <a:lvl1pPr algn="l">
              <a:defRPr sz="1600" b="1">
                <a:solidFill>
                  <a:srgbClr val="414C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0573" y="1371600"/>
            <a:ext cx="6815667" cy="4937760"/>
          </a:xfrm>
        </p:spPr>
        <p:txBody>
          <a:bodyPr rIns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400">
                <a:latin typeface="Helvetica Neue"/>
              </a:defRPr>
            </a:lvl4pPr>
            <a:lvl5pPr>
              <a:defRPr sz="1400">
                <a:latin typeface="Helvetica Neue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8885" y="2093976"/>
            <a:ext cx="4011084" cy="4215384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3118" y="1371600"/>
            <a:ext cx="5619749" cy="4937760"/>
          </a:xfrm>
        </p:spPr>
        <p:txBody>
          <a:bodyPr/>
          <a:lstStyle>
            <a:lvl3pPr>
              <a:defRPr>
                <a:solidFill>
                  <a:srgbClr val="414C4D"/>
                </a:solidFill>
              </a:defRPr>
            </a:lvl3pPr>
            <a:lvl4pPr>
              <a:defRPr>
                <a:solidFill>
                  <a:srgbClr val="414C4D"/>
                </a:solidFill>
                <a:latin typeface="Helvetica Neue"/>
              </a:defRPr>
            </a:lvl4pPr>
            <a:lvl5pPr>
              <a:defRPr>
                <a:solidFill>
                  <a:srgbClr val="414C4D"/>
                </a:solidFill>
                <a:latin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6206067" y="1371600"/>
            <a:ext cx="5619751" cy="4937760"/>
          </a:xfrm>
        </p:spPr>
        <p:txBody>
          <a:bodyPr>
            <a:normAutofit/>
          </a:bodyPr>
          <a:lstStyle/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7952" y="597807"/>
            <a:ext cx="11448288" cy="397032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383118" y="1371600"/>
            <a:ext cx="11442700" cy="4937760"/>
          </a:xfrm>
        </p:spPr>
        <p:txBody>
          <a:bodyPr>
            <a:normAutofit/>
          </a:bodyPr>
          <a:lstStyle/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77952" y="597807"/>
            <a:ext cx="11448288" cy="397032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3118" y="1371600"/>
            <a:ext cx="5619749" cy="4937760"/>
          </a:xfrm>
        </p:spPr>
        <p:txBody>
          <a:bodyPr/>
          <a:lstStyle>
            <a:lvl4pPr>
              <a:defRPr>
                <a:latin typeface="Helvetica Neue"/>
              </a:defRPr>
            </a:lvl4pPr>
            <a:lvl5pPr>
              <a:defRPr>
                <a:latin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6490" y="1371600"/>
            <a:ext cx="5619751" cy="4937760"/>
          </a:xfrm>
        </p:spPr>
        <p:txBody>
          <a:bodyPr/>
          <a:lstStyle>
            <a:lvl4pPr>
              <a:defRPr>
                <a:latin typeface="Helvetica Neue"/>
              </a:defRPr>
            </a:lvl4pPr>
            <a:lvl5pPr>
              <a:defRPr>
                <a:latin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7952" y="597807"/>
            <a:ext cx="11448288" cy="397032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-Width Cop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67640" y="192619"/>
            <a:ext cx="10358120" cy="1348931"/>
          </a:xfrm>
        </p:spPr>
        <p:txBody>
          <a:bodyPr/>
          <a:lstStyle>
            <a:lvl1pPr marL="0" indent="0">
              <a:buNone/>
              <a:defRPr sz="3200" b="0">
                <a:ln>
                  <a:noFill/>
                </a:ln>
                <a:solidFill>
                  <a:srgbClr val="0064FF"/>
                </a:solidFill>
                <a:latin typeface="Arial"/>
                <a:cs typeface="Arial"/>
              </a:defRPr>
            </a:lvl1pPr>
            <a:lvl2pPr>
              <a:defRPr>
                <a:ln>
                  <a:noFill/>
                </a:ln>
                <a:solidFill>
                  <a:schemeClr val="accent1"/>
                </a:solidFill>
              </a:defRPr>
            </a:lvl2pPr>
            <a:lvl3pPr>
              <a:defRPr>
                <a:ln>
                  <a:noFill/>
                </a:ln>
                <a:solidFill>
                  <a:schemeClr val="accent1"/>
                </a:solidFill>
              </a:defRPr>
            </a:lvl3pPr>
            <a:lvl4pPr>
              <a:defRPr>
                <a:ln>
                  <a:noFill/>
                </a:ln>
                <a:solidFill>
                  <a:schemeClr val="accent1"/>
                </a:solidFill>
              </a:defRPr>
            </a:lvl4pPr>
            <a:lvl5pPr>
              <a:defRPr>
                <a:ln>
                  <a:noFill/>
                </a:ln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67640" y="1693177"/>
            <a:ext cx="11863232" cy="3954959"/>
          </a:xfrm>
        </p:spPr>
        <p:txBody>
          <a:bodyPr>
            <a:normAutofit/>
          </a:bodyPr>
          <a:lstStyle>
            <a:lvl1pPr marL="228594" indent="-228594">
              <a:buFont typeface="Arial"/>
              <a:buChar char="•"/>
              <a:defRPr sz="1600" baseline="0"/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 descr="BlockchainLogo_DarkGray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641" y="6352712"/>
            <a:ext cx="1797449" cy="195072"/>
          </a:xfrm>
          <a:prstGeom prst="rect">
            <a:avLst/>
          </a:prstGeom>
        </p:spPr>
      </p:pic>
      <p:pic>
        <p:nvPicPr>
          <p:cNvPr id="4" name="Picture 3" descr="IBMLogo_DarkGray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07405" y="6352712"/>
            <a:ext cx="523467" cy="195072"/>
          </a:xfrm>
          <a:prstGeom prst="rect">
            <a:avLst/>
          </a:prstGeom>
        </p:spPr>
      </p:pic>
      <p:pic>
        <p:nvPicPr>
          <p:cNvPr id="7" name="Picture 6" descr="BLOCKCHAIN4_MARK_BLU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023333" y="347127"/>
            <a:ext cx="1162049" cy="853028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1416925" y="6560657"/>
            <a:ext cx="7044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13620BF-9500-5846-90F5-A7283DB76046}" type="slidenum">
              <a:rPr lang="en-US" sz="1200" smtClean="0">
                <a:solidFill>
                  <a:schemeClr val="accent3"/>
                </a:solidFill>
              </a:rPr>
              <a:pPr algn="r"/>
              <a:t>‹#›</a:t>
            </a:fld>
            <a:endParaRPr lang="en-US" sz="12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619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F3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53" y="594361"/>
            <a:ext cx="11442700" cy="639763"/>
          </a:xfrm>
        </p:spPr>
        <p:txBody>
          <a:bodyPr/>
          <a:lstStyle>
            <a:lvl1pPr>
              <a:defRPr b="1">
                <a:solidFill>
                  <a:srgbClr val="20939E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953" y="1371600"/>
            <a:ext cx="11442700" cy="4937760"/>
          </a:xfrm>
        </p:spPr>
        <p:txBody>
          <a:bodyPr/>
          <a:lstStyle>
            <a:lvl1pPr>
              <a:defRPr sz="1600">
                <a:solidFill>
                  <a:srgbClr val="414C4D"/>
                </a:solidFill>
              </a:defRPr>
            </a:lvl1pPr>
            <a:lvl2pPr>
              <a:defRPr sz="1400">
                <a:solidFill>
                  <a:srgbClr val="414C4D"/>
                </a:solidFill>
              </a:defRPr>
            </a:lvl2pPr>
            <a:lvl3pPr>
              <a:buFont typeface="Arial" pitchFamily="34" charset="0"/>
              <a:buChar char="•"/>
              <a:defRPr sz="1200">
                <a:solidFill>
                  <a:srgbClr val="414C4D"/>
                </a:solidFill>
              </a:defRPr>
            </a:lvl3pPr>
            <a:lvl4pPr>
              <a:defRPr sz="1800">
                <a:solidFill>
                  <a:srgbClr val="414C4D"/>
                </a:solidFill>
                <a:latin typeface="Helvetica Neue"/>
              </a:defRPr>
            </a:lvl4pPr>
            <a:lvl5pPr>
              <a:buClr>
                <a:schemeClr val="tx2"/>
              </a:buClr>
              <a:defRPr sz="1800">
                <a:solidFill>
                  <a:srgbClr val="414C4D"/>
                </a:solidFill>
                <a:latin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rgbClr val="0562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885" y="1233412"/>
            <a:ext cx="6658348" cy="1959103"/>
          </a:xfrm>
        </p:spPr>
        <p:txBody>
          <a:bodyPr anchor="b" anchorCtr="0"/>
          <a:lstStyle>
            <a:lvl1pPr algn="l">
              <a:defRPr sz="3500" b="1" cap="none" spc="0">
                <a:ln w="18415" cmpd="sng">
                  <a:noFill/>
                  <a:prstDash val="solid"/>
                </a:ln>
                <a:solidFill>
                  <a:srgbClr val="8CE6F0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1885" y="3473170"/>
            <a:ext cx="10363200" cy="1500187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1"/>
          <p:cNvSpPr>
            <a:spLocks noChangeArrowheads="1"/>
          </p:cNvSpPr>
          <p:nvPr userDrawn="1"/>
        </p:nvSpPr>
        <p:spPr bwMode="auto">
          <a:xfrm>
            <a:off x="383117" y="818749"/>
            <a:ext cx="60960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Helvetica Neue"/>
              </a:rPr>
              <a:t>IBM Blockchain</a:t>
            </a:r>
          </a:p>
        </p:txBody>
      </p:sp>
      <p:sp>
        <p:nvSpPr>
          <p:cNvPr id="15" name="bk object 19"/>
          <p:cNvSpPr/>
          <p:nvPr userDrawn="1"/>
        </p:nvSpPr>
        <p:spPr>
          <a:xfrm>
            <a:off x="11201650" y="686480"/>
            <a:ext cx="694055" cy="247015"/>
          </a:xfrm>
          <a:custGeom>
            <a:avLst/>
            <a:gdLst/>
            <a:ahLst/>
            <a:cxnLst/>
            <a:rect l="l" t="t" r="r" b="b"/>
            <a:pathLst>
              <a:path w="694054" h="247014">
                <a:moveTo>
                  <a:pt x="121386" y="0"/>
                </a:moveTo>
                <a:lnTo>
                  <a:pt x="0" y="0"/>
                </a:lnTo>
                <a:lnTo>
                  <a:pt x="0" y="17564"/>
                </a:lnTo>
                <a:lnTo>
                  <a:pt x="121386" y="17564"/>
                </a:lnTo>
                <a:lnTo>
                  <a:pt x="121386" y="0"/>
                </a:lnTo>
                <a:close/>
              </a:path>
              <a:path w="694054" h="247014">
                <a:moveTo>
                  <a:pt x="121386" y="32575"/>
                </a:moveTo>
                <a:lnTo>
                  <a:pt x="0" y="32575"/>
                </a:lnTo>
                <a:lnTo>
                  <a:pt x="0" y="50139"/>
                </a:lnTo>
                <a:lnTo>
                  <a:pt x="121386" y="50139"/>
                </a:lnTo>
                <a:lnTo>
                  <a:pt x="121386" y="32575"/>
                </a:lnTo>
                <a:close/>
              </a:path>
              <a:path w="694054" h="247014">
                <a:moveTo>
                  <a:pt x="121386" y="195478"/>
                </a:moveTo>
                <a:lnTo>
                  <a:pt x="0" y="195478"/>
                </a:lnTo>
                <a:lnTo>
                  <a:pt x="0" y="213042"/>
                </a:lnTo>
                <a:lnTo>
                  <a:pt x="121386" y="213042"/>
                </a:lnTo>
                <a:lnTo>
                  <a:pt x="121386" y="195478"/>
                </a:lnTo>
                <a:close/>
              </a:path>
              <a:path w="694054" h="247014">
                <a:moveTo>
                  <a:pt x="121386" y="228053"/>
                </a:moveTo>
                <a:lnTo>
                  <a:pt x="0" y="228053"/>
                </a:lnTo>
                <a:lnTo>
                  <a:pt x="0" y="245618"/>
                </a:lnTo>
                <a:lnTo>
                  <a:pt x="121386" y="245618"/>
                </a:lnTo>
                <a:lnTo>
                  <a:pt x="121386" y="228053"/>
                </a:lnTo>
                <a:close/>
              </a:path>
              <a:path w="694054" h="247014">
                <a:moveTo>
                  <a:pt x="86512" y="65163"/>
                </a:moveTo>
                <a:lnTo>
                  <a:pt x="35115" y="65163"/>
                </a:lnTo>
                <a:lnTo>
                  <a:pt x="35115" y="82727"/>
                </a:lnTo>
                <a:lnTo>
                  <a:pt x="86512" y="82727"/>
                </a:lnTo>
                <a:lnTo>
                  <a:pt x="86512" y="65163"/>
                </a:lnTo>
                <a:close/>
              </a:path>
              <a:path w="694054" h="247014">
                <a:moveTo>
                  <a:pt x="86512" y="97739"/>
                </a:moveTo>
                <a:lnTo>
                  <a:pt x="35115" y="97739"/>
                </a:lnTo>
                <a:lnTo>
                  <a:pt x="35115" y="115303"/>
                </a:lnTo>
                <a:lnTo>
                  <a:pt x="86512" y="115303"/>
                </a:lnTo>
                <a:lnTo>
                  <a:pt x="86512" y="97739"/>
                </a:lnTo>
                <a:close/>
              </a:path>
              <a:path w="694054" h="247014">
                <a:moveTo>
                  <a:pt x="86512" y="130314"/>
                </a:moveTo>
                <a:lnTo>
                  <a:pt x="35115" y="130314"/>
                </a:lnTo>
                <a:lnTo>
                  <a:pt x="35115" y="147878"/>
                </a:lnTo>
                <a:lnTo>
                  <a:pt x="86512" y="147878"/>
                </a:lnTo>
                <a:lnTo>
                  <a:pt x="86512" y="130314"/>
                </a:lnTo>
                <a:close/>
              </a:path>
              <a:path w="694054" h="247014">
                <a:moveTo>
                  <a:pt x="86512" y="162902"/>
                </a:moveTo>
                <a:lnTo>
                  <a:pt x="35115" y="162902"/>
                </a:lnTo>
                <a:lnTo>
                  <a:pt x="35115" y="180467"/>
                </a:lnTo>
                <a:lnTo>
                  <a:pt x="86512" y="180467"/>
                </a:lnTo>
                <a:lnTo>
                  <a:pt x="86512" y="162902"/>
                </a:lnTo>
                <a:close/>
              </a:path>
              <a:path w="694054" h="247014">
                <a:moveTo>
                  <a:pt x="261340" y="0"/>
                </a:moveTo>
                <a:lnTo>
                  <a:pt x="139191" y="0"/>
                </a:lnTo>
                <a:lnTo>
                  <a:pt x="139191" y="17564"/>
                </a:lnTo>
                <a:lnTo>
                  <a:pt x="311480" y="17564"/>
                </a:lnTo>
                <a:lnTo>
                  <a:pt x="301104" y="9986"/>
                </a:lnTo>
                <a:lnTo>
                  <a:pt x="289177" y="4486"/>
                </a:lnTo>
                <a:lnTo>
                  <a:pt x="275866" y="1133"/>
                </a:lnTo>
                <a:lnTo>
                  <a:pt x="261340" y="0"/>
                </a:lnTo>
                <a:close/>
              </a:path>
              <a:path w="694054" h="247014">
                <a:moveTo>
                  <a:pt x="324700" y="32575"/>
                </a:moveTo>
                <a:lnTo>
                  <a:pt x="139191" y="32575"/>
                </a:lnTo>
                <a:lnTo>
                  <a:pt x="139191" y="50139"/>
                </a:lnTo>
                <a:lnTo>
                  <a:pt x="330047" y="50139"/>
                </a:lnTo>
                <a:lnTo>
                  <a:pt x="329285" y="47091"/>
                </a:lnTo>
                <a:lnTo>
                  <a:pt x="328015" y="41236"/>
                </a:lnTo>
                <a:lnTo>
                  <a:pt x="327761" y="40474"/>
                </a:lnTo>
                <a:lnTo>
                  <a:pt x="324700" y="32575"/>
                </a:lnTo>
                <a:close/>
              </a:path>
              <a:path w="694054" h="247014">
                <a:moveTo>
                  <a:pt x="329793" y="195478"/>
                </a:moveTo>
                <a:lnTo>
                  <a:pt x="139191" y="195478"/>
                </a:lnTo>
                <a:lnTo>
                  <a:pt x="139191" y="213042"/>
                </a:lnTo>
                <a:lnTo>
                  <a:pt x="324446" y="213042"/>
                </a:lnTo>
                <a:lnTo>
                  <a:pt x="327253" y="207949"/>
                </a:lnTo>
                <a:lnTo>
                  <a:pt x="329031" y="202095"/>
                </a:lnTo>
                <a:lnTo>
                  <a:pt x="329793" y="195478"/>
                </a:lnTo>
                <a:close/>
              </a:path>
              <a:path w="694054" h="247014">
                <a:moveTo>
                  <a:pt x="311988" y="228053"/>
                </a:moveTo>
                <a:lnTo>
                  <a:pt x="139191" y="228053"/>
                </a:lnTo>
                <a:lnTo>
                  <a:pt x="139191" y="245618"/>
                </a:lnTo>
                <a:lnTo>
                  <a:pt x="262102" y="245618"/>
                </a:lnTo>
                <a:lnTo>
                  <a:pt x="268091" y="245272"/>
                </a:lnTo>
                <a:lnTo>
                  <a:pt x="306711" y="232492"/>
                </a:lnTo>
                <a:lnTo>
                  <a:pt x="311988" y="228053"/>
                </a:lnTo>
                <a:close/>
              </a:path>
              <a:path w="694054" h="247014">
                <a:moveTo>
                  <a:pt x="225971" y="65163"/>
                </a:moveTo>
                <a:lnTo>
                  <a:pt x="173799" y="65163"/>
                </a:lnTo>
                <a:lnTo>
                  <a:pt x="173799" y="82727"/>
                </a:lnTo>
                <a:lnTo>
                  <a:pt x="225971" y="82727"/>
                </a:lnTo>
                <a:lnTo>
                  <a:pt x="225971" y="65163"/>
                </a:lnTo>
                <a:close/>
              </a:path>
              <a:path w="694054" h="247014">
                <a:moveTo>
                  <a:pt x="321398" y="97739"/>
                </a:moveTo>
                <a:lnTo>
                  <a:pt x="173799" y="97739"/>
                </a:lnTo>
                <a:lnTo>
                  <a:pt x="173799" y="115303"/>
                </a:lnTo>
                <a:lnTo>
                  <a:pt x="306641" y="115303"/>
                </a:lnTo>
                <a:lnTo>
                  <a:pt x="308673" y="113512"/>
                </a:lnTo>
                <a:lnTo>
                  <a:pt x="312242" y="109956"/>
                </a:lnTo>
                <a:lnTo>
                  <a:pt x="317068" y="104355"/>
                </a:lnTo>
                <a:lnTo>
                  <a:pt x="318858" y="102577"/>
                </a:lnTo>
                <a:lnTo>
                  <a:pt x="319366" y="101815"/>
                </a:lnTo>
                <a:lnTo>
                  <a:pt x="321398" y="97739"/>
                </a:lnTo>
                <a:close/>
              </a:path>
              <a:path w="694054" h="247014">
                <a:moveTo>
                  <a:pt x="306387" y="130314"/>
                </a:moveTo>
                <a:lnTo>
                  <a:pt x="173799" y="130314"/>
                </a:lnTo>
                <a:lnTo>
                  <a:pt x="173799" y="147878"/>
                </a:lnTo>
                <a:lnTo>
                  <a:pt x="321652" y="147878"/>
                </a:lnTo>
                <a:lnTo>
                  <a:pt x="318338" y="143294"/>
                </a:lnTo>
                <a:lnTo>
                  <a:pt x="314528" y="138976"/>
                </a:lnTo>
                <a:lnTo>
                  <a:pt x="306387" y="130314"/>
                </a:lnTo>
                <a:close/>
              </a:path>
              <a:path w="694054" h="247014">
                <a:moveTo>
                  <a:pt x="225971" y="162902"/>
                </a:moveTo>
                <a:lnTo>
                  <a:pt x="173799" y="162902"/>
                </a:lnTo>
                <a:lnTo>
                  <a:pt x="173799" y="180467"/>
                </a:lnTo>
                <a:lnTo>
                  <a:pt x="225971" y="180467"/>
                </a:lnTo>
                <a:lnTo>
                  <a:pt x="225971" y="162902"/>
                </a:lnTo>
                <a:close/>
              </a:path>
              <a:path w="694054" h="247014">
                <a:moveTo>
                  <a:pt x="331825" y="65163"/>
                </a:moveTo>
                <a:lnTo>
                  <a:pt x="276351" y="65163"/>
                </a:lnTo>
                <a:lnTo>
                  <a:pt x="276351" y="82715"/>
                </a:lnTo>
                <a:lnTo>
                  <a:pt x="329031" y="82715"/>
                </a:lnTo>
                <a:lnTo>
                  <a:pt x="330301" y="78143"/>
                </a:lnTo>
                <a:lnTo>
                  <a:pt x="330809" y="75336"/>
                </a:lnTo>
                <a:lnTo>
                  <a:pt x="331825" y="65163"/>
                </a:lnTo>
                <a:close/>
              </a:path>
              <a:path w="694054" h="247014">
                <a:moveTo>
                  <a:pt x="328777" y="162902"/>
                </a:moveTo>
                <a:lnTo>
                  <a:pt x="276351" y="162902"/>
                </a:lnTo>
                <a:lnTo>
                  <a:pt x="276351" y="180454"/>
                </a:lnTo>
                <a:lnTo>
                  <a:pt x="332092" y="180454"/>
                </a:lnTo>
                <a:lnTo>
                  <a:pt x="331825" y="177152"/>
                </a:lnTo>
                <a:lnTo>
                  <a:pt x="331317" y="171551"/>
                </a:lnTo>
                <a:lnTo>
                  <a:pt x="331317" y="171043"/>
                </a:lnTo>
                <a:lnTo>
                  <a:pt x="328777" y="162902"/>
                </a:lnTo>
                <a:close/>
              </a:path>
              <a:path w="694054" h="247014">
                <a:moveTo>
                  <a:pt x="441248" y="0"/>
                </a:moveTo>
                <a:lnTo>
                  <a:pt x="345566" y="0"/>
                </a:lnTo>
                <a:lnTo>
                  <a:pt x="345566" y="17564"/>
                </a:lnTo>
                <a:lnTo>
                  <a:pt x="447357" y="17564"/>
                </a:lnTo>
                <a:lnTo>
                  <a:pt x="441248" y="0"/>
                </a:lnTo>
                <a:close/>
              </a:path>
              <a:path w="694054" h="247014">
                <a:moveTo>
                  <a:pt x="452958" y="32575"/>
                </a:moveTo>
                <a:lnTo>
                  <a:pt x="345566" y="32575"/>
                </a:lnTo>
                <a:lnTo>
                  <a:pt x="345566" y="50139"/>
                </a:lnTo>
                <a:lnTo>
                  <a:pt x="459320" y="50139"/>
                </a:lnTo>
                <a:lnTo>
                  <a:pt x="452958" y="32575"/>
                </a:lnTo>
                <a:close/>
              </a:path>
              <a:path w="694054" h="247014">
                <a:moveTo>
                  <a:pt x="430809" y="195478"/>
                </a:moveTo>
                <a:lnTo>
                  <a:pt x="345566" y="195478"/>
                </a:lnTo>
                <a:lnTo>
                  <a:pt x="345566" y="213042"/>
                </a:lnTo>
                <a:lnTo>
                  <a:pt x="430809" y="213042"/>
                </a:lnTo>
                <a:lnTo>
                  <a:pt x="430809" y="195478"/>
                </a:lnTo>
                <a:close/>
              </a:path>
              <a:path w="694054" h="247014">
                <a:moveTo>
                  <a:pt x="430809" y="228053"/>
                </a:moveTo>
                <a:lnTo>
                  <a:pt x="345566" y="228053"/>
                </a:lnTo>
                <a:lnTo>
                  <a:pt x="345566" y="245618"/>
                </a:lnTo>
                <a:lnTo>
                  <a:pt x="430809" y="245618"/>
                </a:lnTo>
                <a:lnTo>
                  <a:pt x="430809" y="228053"/>
                </a:lnTo>
                <a:close/>
              </a:path>
              <a:path w="694054" h="247014">
                <a:moveTo>
                  <a:pt x="464413" y="65163"/>
                </a:moveTo>
                <a:lnTo>
                  <a:pt x="379666" y="65163"/>
                </a:lnTo>
                <a:lnTo>
                  <a:pt x="379666" y="82715"/>
                </a:lnTo>
                <a:lnTo>
                  <a:pt x="470255" y="82715"/>
                </a:lnTo>
                <a:lnTo>
                  <a:pt x="464413" y="65163"/>
                </a:lnTo>
                <a:close/>
              </a:path>
              <a:path w="694054" h="247014">
                <a:moveTo>
                  <a:pt x="476364" y="97739"/>
                </a:moveTo>
                <a:lnTo>
                  <a:pt x="379666" y="97739"/>
                </a:lnTo>
                <a:lnTo>
                  <a:pt x="379666" y="115303"/>
                </a:lnTo>
                <a:lnTo>
                  <a:pt x="430822" y="115303"/>
                </a:lnTo>
                <a:lnTo>
                  <a:pt x="430822" y="102069"/>
                </a:lnTo>
                <a:lnTo>
                  <a:pt x="477881" y="102069"/>
                </a:lnTo>
                <a:lnTo>
                  <a:pt x="476364" y="97739"/>
                </a:lnTo>
                <a:close/>
              </a:path>
              <a:path w="694054" h="247014">
                <a:moveTo>
                  <a:pt x="477881" y="102069"/>
                </a:moveTo>
                <a:lnTo>
                  <a:pt x="430822" y="102069"/>
                </a:lnTo>
                <a:lnTo>
                  <a:pt x="435140" y="115303"/>
                </a:lnTo>
                <a:lnTo>
                  <a:pt x="528535" y="115303"/>
                </a:lnTo>
                <a:lnTo>
                  <a:pt x="529332" y="113004"/>
                </a:lnTo>
                <a:lnTo>
                  <a:pt x="481710" y="113004"/>
                </a:lnTo>
                <a:lnTo>
                  <a:pt x="477881" y="102069"/>
                </a:lnTo>
                <a:close/>
              </a:path>
              <a:path w="694054" h="247014">
                <a:moveTo>
                  <a:pt x="584009" y="102069"/>
                </a:moveTo>
                <a:lnTo>
                  <a:pt x="533120" y="102069"/>
                </a:lnTo>
                <a:lnTo>
                  <a:pt x="533120" y="115303"/>
                </a:lnTo>
                <a:lnTo>
                  <a:pt x="584009" y="115303"/>
                </a:lnTo>
                <a:lnTo>
                  <a:pt x="584009" y="102069"/>
                </a:lnTo>
                <a:close/>
              </a:path>
              <a:path w="694054" h="247014">
                <a:moveTo>
                  <a:pt x="584009" y="97739"/>
                </a:moveTo>
                <a:lnTo>
                  <a:pt x="486803" y="97739"/>
                </a:lnTo>
                <a:lnTo>
                  <a:pt x="481710" y="113004"/>
                </a:lnTo>
                <a:lnTo>
                  <a:pt x="529332" y="113004"/>
                </a:lnTo>
                <a:lnTo>
                  <a:pt x="533120" y="102069"/>
                </a:lnTo>
                <a:lnTo>
                  <a:pt x="584009" y="102069"/>
                </a:lnTo>
                <a:lnTo>
                  <a:pt x="584009" y="97739"/>
                </a:lnTo>
                <a:close/>
              </a:path>
              <a:path w="694054" h="247014">
                <a:moveTo>
                  <a:pt x="430809" y="130314"/>
                </a:moveTo>
                <a:lnTo>
                  <a:pt x="379666" y="130314"/>
                </a:lnTo>
                <a:lnTo>
                  <a:pt x="379666" y="147878"/>
                </a:lnTo>
                <a:lnTo>
                  <a:pt x="430809" y="147878"/>
                </a:lnTo>
                <a:lnTo>
                  <a:pt x="430809" y="130314"/>
                </a:lnTo>
                <a:close/>
              </a:path>
              <a:path w="694054" h="247014">
                <a:moveTo>
                  <a:pt x="430809" y="162902"/>
                </a:moveTo>
                <a:lnTo>
                  <a:pt x="379666" y="162902"/>
                </a:lnTo>
                <a:lnTo>
                  <a:pt x="379666" y="180467"/>
                </a:lnTo>
                <a:lnTo>
                  <a:pt x="430809" y="180467"/>
                </a:lnTo>
                <a:lnTo>
                  <a:pt x="430809" y="162902"/>
                </a:lnTo>
                <a:close/>
              </a:path>
              <a:path w="694054" h="247014">
                <a:moveTo>
                  <a:pt x="522681" y="130314"/>
                </a:moveTo>
                <a:lnTo>
                  <a:pt x="440994" y="130314"/>
                </a:lnTo>
                <a:lnTo>
                  <a:pt x="446849" y="147878"/>
                </a:lnTo>
                <a:lnTo>
                  <a:pt x="516826" y="147878"/>
                </a:lnTo>
                <a:lnTo>
                  <a:pt x="522681" y="130314"/>
                </a:lnTo>
                <a:close/>
              </a:path>
              <a:path w="694054" h="247014">
                <a:moveTo>
                  <a:pt x="511746" y="162902"/>
                </a:moveTo>
                <a:lnTo>
                  <a:pt x="452450" y="162902"/>
                </a:lnTo>
                <a:lnTo>
                  <a:pt x="458304" y="180454"/>
                </a:lnTo>
                <a:lnTo>
                  <a:pt x="505891" y="180454"/>
                </a:lnTo>
                <a:lnTo>
                  <a:pt x="511746" y="162902"/>
                </a:lnTo>
                <a:close/>
              </a:path>
              <a:path w="694054" h="247014">
                <a:moveTo>
                  <a:pt x="500037" y="195478"/>
                </a:moveTo>
                <a:lnTo>
                  <a:pt x="463905" y="195478"/>
                </a:lnTo>
                <a:lnTo>
                  <a:pt x="469747" y="213042"/>
                </a:lnTo>
                <a:lnTo>
                  <a:pt x="494182" y="213042"/>
                </a:lnTo>
                <a:lnTo>
                  <a:pt x="500037" y="195478"/>
                </a:lnTo>
                <a:close/>
              </a:path>
              <a:path w="694054" h="247014">
                <a:moveTo>
                  <a:pt x="488581" y="228053"/>
                </a:moveTo>
                <a:lnTo>
                  <a:pt x="475348" y="228053"/>
                </a:lnTo>
                <a:lnTo>
                  <a:pt x="481710" y="245618"/>
                </a:lnTo>
                <a:lnTo>
                  <a:pt x="482980" y="245618"/>
                </a:lnTo>
                <a:lnTo>
                  <a:pt x="488581" y="228053"/>
                </a:lnTo>
                <a:close/>
              </a:path>
              <a:path w="694054" h="247014">
                <a:moveTo>
                  <a:pt x="584009" y="65163"/>
                </a:moveTo>
                <a:lnTo>
                  <a:pt x="499275" y="65163"/>
                </a:lnTo>
                <a:lnTo>
                  <a:pt x="492658" y="82715"/>
                </a:lnTo>
                <a:lnTo>
                  <a:pt x="584009" y="82715"/>
                </a:lnTo>
                <a:lnTo>
                  <a:pt x="584009" y="65163"/>
                </a:lnTo>
                <a:close/>
              </a:path>
              <a:path w="694054" h="247014">
                <a:moveTo>
                  <a:pt x="617854" y="32575"/>
                </a:moveTo>
                <a:lnTo>
                  <a:pt x="510717" y="32575"/>
                </a:lnTo>
                <a:lnTo>
                  <a:pt x="504875" y="50139"/>
                </a:lnTo>
                <a:lnTo>
                  <a:pt x="617854" y="50139"/>
                </a:lnTo>
                <a:lnTo>
                  <a:pt x="617854" y="32575"/>
                </a:lnTo>
                <a:close/>
              </a:path>
              <a:path w="694054" h="247014">
                <a:moveTo>
                  <a:pt x="617854" y="0"/>
                </a:moveTo>
                <a:lnTo>
                  <a:pt x="521919" y="0"/>
                </a:lnTo>
                <a:lnTo>
                  <a:pt x="515810" y="17564"/>
                </a:lnTo>
                <a:lnTo>
                  <a:pt x="617854" y="17564"/>
                </a:lnTo>
                <a:lnTo>
                  <a:pt x="617854" y="0"/>
                </a:lnTo>
                <a:close/>
              </a:path>
              <a:path w="694054" h="247014">
                <a:moveTo>
                  <a:pt x="584009" y="130314"/>
                </a:moveTo>
                <a:lnTo>
                  <a:pt x="533120" y="130314"/>
                </a:lnTo>
                <a:lnTo>
                  <a:pt x="533120" y="147878"/>
                </a:lnTo>
                <a:lnTo>
                  <a:pt x="584009" y="147878"/>
                </a:lnTo>
                <a:lnTo>
                  <a:pt x="584009" y="130314"/>
                </a:lnTo>
                <a:close/>
              </a:path>
              <a:path w="694054" h="247014">
                <a:moveTo>
                  <a:pt x="584009" y="162902"/>
                </a:moveTo>
                <a:lnTo>
                  <a:pt x="533120" y="162902"/>
                </a:lnTo>
                <a:lnTo>
                  <a:pt x="533120" y="180467"/>
                </a:lnTo>
                <a:lnTo>
                  <a:pt x="584009" y="180467"/>
                </a:lnTo>
                <a:lnTo>
                  <a:pt x="584009" y="162902"/>
                </a:lnTo>
                <a:close/>
              </a:path>
              <a:path w="694054" h="247014">
                <a:moveTo>
                  <a:pt x="617854" y="195478"/>
                </a:moveTo>
                <a:lnTo>
                  <a:pt x="533120" y="195478"/>
                </a:lnTo>
                <a:lnTo>
                  <a:pt x="533120" y="213042"/>
                </a:lnTo>
                <a:lnTo>
                  <a:pt x="617854" y="213042"/>
                </a:lnTo>
                <a:lnTo>
                  <a:pt x="617854" y="195478"/>
                </a:lnTo>
                <a:close/>
              </a:path>
              <a:path w="694054" h="247014">
                <a:moveTo>
                  <a:pt x="617854" y="228053"/>
                </a:moveTo>
                <a:lnTo>
                  <a:pt x="533120" y="228053"/>
                </a:lnTo>
                <a:lnTo>
                  <a:pt x="533120" y="245618"/>
                </a:lnTo>
                <a:lnTo>
                  <a:pt x="617854" y="245618"/>
                </a:lnTo>
                <a:lnTo>
                  <a:pt x="617854" y="228053"/>
                </a:lnTo>
                <a:close/>
              </a:path>
              <a:path w="694054" h="247014">
                <a:moveTo>
                  <a:pt x="669251" y="197256"/>
                </a:moveTo>
                <a:lnTo>
                  <a:pt x="659559" y="199217"/>
                </a:lnTo>
                <a:lnTo>
                  <a:pt x="651633" y="204543"/>
                </a:lnTo>
                <a:lnTo>
                  <a:pt x="646284" y="212397"/>
                </a:lnTo>
                <a:lnTo>
                  <a:pt x="644321" y="221945"/>
                </a:lnTo>
                <a:lnTo>
                  <a:pt x="646276" y="231639"/>
                </a:lnTo>
                <a:lnTo>
                  <a:pt x="651570" y="239569"/>
                </a:lnTo>
                <a:lnTo>
                  <a:pt x="659345" y="244923"/>
                </a:lnTo>
                <a:lnTo>
                  <a:pt x="668743" y="246888"/>
                </a:lnTo>
                <a:lnTo>
                  <a:pt x="678692" y="244958"/>
                </a:lnTo>
                <a:lnTo>
                  <a:pt x="681934" y="242811"/>
                </a:lnTo>
                <a:lnTo>
                  <a:pt x="668743" y="242811"/>
                </a:lnTo>
                <a:lnTo>
                  <a:pt x="660989" y="241161"/>
                </a:lnTo>
                <a:lnTo>
                  <a:pt x="654591" y="236674"/>
                </a:lnTo>
                <a:lnTo>
                  <a:pt x="650243" y="230038"/>
                </a:lnTo>
                <a:lnTo>
                  <a:pt x="648639" y="221945"/>
                </a:lnTo>
                <a:lnTo>
                  <a:pt x="650251" y="213998"/>
                </a:lnTo>
                <a:lnTo>
                  <a:pt x="654654" y="207438"/>
                </a:lnTo>
                <a:lnTo>
                  <a:pt x="661203" y="202978"/>
                </a:lnTo>
                <a:lnTo>
                  <a:pt x="669251" y="201333"/>
                </a:lnTo>
                <a:lnTo>
                  <a:pt x="681919" y="201333"/>
                </a:lnTo>
                <a:lnTo>
                  <a:pt x="678799" y="199217"/>
                </a:lnTo>
                <a:lnTo>
                  <a:pt x="669251" y="197256"/>
                </a:lnTo>
                <a:close/>
              </a:path>
              <a:path w="694054" h="247014">
                <a:moveTo>
                  <a:pt x="681919" y="201333"/>
                </a:moveTo>
                <a:lnTo>
                  <a:pt x="669251" y="201333"/>
                </a:lnTo>
                <a:lnTo>
                  <a:pt x="677158" y="202978"/>
                </a:lnTo>
                <a:lnTo>
                  <a:pt x="683633" y="207441"/>
                </a:lnTo>
                <a:lnTo>
                  <a:pt x="688004" y="213998"/>
                </a:lnTo>
                <a:lnTo>
                  <a:pt x="689609" y="221945"/>
                </a:lnTo>
                <a:lnTo>
                  <a:pt x="687996" y="230145"/>
                </a:lnTo>
                <a:lnTo>
                  <a:pt x="683567" y="236769"/>
                </a:lnTo>
                <a:lnTo>
                  <a:pt x="676944" y="241197"/>
                </a:lnTo>
                <a:lnTo>
                  <a:pt x="668743" y="242811"/>
                </a:lnTo>
                <a:lnTo>
                  <a:pt x="681934" y="242811"/>
                </a:lnTo>
                <a:lnTo>
                  <a:pt x="686685" y="239664"/>
                </a:lnTo>
                <a:lnTo>
                  <a:pt x="692007" y="231746"/>
                </a:lnTo>
                <a:lnTo>
                  <a:pt x="693940" y="221945"/>
                </a:lnTo>
                <a:lnTo>
                  <a:pt x="691979" y="212397"/>
                </a:lnTo>
                <a:lnTo>
                  <a:pt x="686654" y="204543"/>
                </a:lnTo>
                <a:lnTo>
                  <a:pt x="681919" y="201333"/>
                </a:lnTo>
                <a:close/>
              </a:path>
              <a:path w="694054" h="247014">
                <a:moveTo>
                  <a:pt x="677913" y="207441"/>
                </a:moveTo>
                <a:lnTo>
                  <a:pt x="658317" y="207441"/>
                </a:lnTo>
                <a:lnTo>
                  <a:pt x="658317" y="236194"/>
                </a:lnTo>
                <a:lnTo>
                  <a:pt x="662889" y="236194"/>
                </a:lnTo>
                <a:lnTo>
                  <a:pt x="662889" y="224231"/>
                </a:lnTo>
                <a:lnTo>
                  <a:pt x="679993" y="224231"/>
                </a:lnTo>
                <a:lnTo>
                  <a:pt x="679691" y="223469"/>
                </a:lnTo>
                <a:lnTo>
                  <a:pt x="677405" y="221945"/>
                </a:lnTo>
                <a:lnTo>
                  <a:pt x="679850" y="220167"/>
                </a:lnTo>
                <a:lnTo>
                  <a:pt x="662889" y="220167"/>
                </a:lnTo>
                <a:lnTo>
                  <a:pt x="662889" y="211505"/>
                </a:lnTo>
                <a:lnTo>
                  <a:pt x="680961" y="211505"/>
                </a:lnTo>
                <a:lnTo>
                  <a:pt x="680961" y="209981"/>
                </a:lnTo>
                <a:lnTo>
                  <a:pt x="677913" y="207441"/>
                </a:lnTo>
                <a:close/>
              </a:path>
              <a:path w="694054" h="247014">
                <a:moveTo>
                  <a:pt x="679993" y="224231"/>
                </a:moveTo>
                <a:lnTo>
                  <a:pt x="674344" y="224231"/>
                </a:lnTo>
                <a:lnTo>
                  <a:pt x="675614" y="225513"/>
                </a:lnTo>
                <a:lnTo>
                  <a:pt x="675723" y="233908"/>
                </a:lnTo>
                <a:lnTo>
                  <a:pt x="675868" y="234924"/>
                </a:lnTo>
                <a:lnTo>
                  <a:pt x="676630" y="236194"/>
                </a:lnTo>
                <a:lnTo>
                  <a:pt x="681723" y="236194"/>
                </a:lnTo>
                <a:lnTo>
                  <a:pt x="681723" y="234670"/>
                </a:lnTo>
                <a:lnTo>
                  <a:pt x="680453" y="233908"/>
                </a:lnTo>
                <a:lnTo>
                  <a:pt x="680364" y="231639"/>
                </a:lnTo>
                <a:lnTo>
                  <a:pt x="680250" y="230038"/>
                </a:lnTo>
                <a:lnTo>
                  <a:pt x="680199" y="224751"/>
                </a:lnTo>
                <a:lnTo>
                  <a:pt x="679993" y="224231"/>
                </a:lnTo>
                <a:close/>
              </a:path>
              <a:path w="694054" h="247014">
                <a:moveTo>
                  <a:pt x="680961" y="211505"/>
                </a:moveTo>
                <a:lnTo>
                  <a:pt x="674598" y="211505"/>
                </a:lnTo>
                <a:lnTo>
                  <a:pt x="676122" y="212788"/>
                </a:lnTo>
                <a:lnTo>
                  <a:pt x="676122" y="218897"/>
                </a:lnTo>
                <a:lnTo>
                  <a:pt x="674598" y="220167"/>
                </a:lnTo>
                <a:lnTo>
                  <a:pt x="679850" y="220167"/>
                </a:lnTo>
                <a:lnTo>
                  <a:pt x="680199" y="219913"/>
                </a:lnTo>
                <a:lnTo>
                  <a:pt x="680961" y="218389"/>
                </a:lnTo>
                <a:lnTo>
                  <a:pt x="680961" y="211505"/>
                </a:lnTo>
                <a:close/>
              </a:path>
            </a:pathLst>
          </a:custGeom>
          <a:solidFill>
            <a:srgbClr val="DF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Rectangle 6"/>
          <p:cNvSpPr>
            <a:spLocks noChangeArrowheads="1"/>
          </p:cNvSpPr>
          <p:nvPr userDrawn="1"/>
        </p:nvSpPr>
        <p:spPr bwMode="black">
          <a:xfrm>
            <a:off x="10119784" y="6566470"/>
            <a:ext cx="18288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Helvetica Neue"/>
              </a:rPr>
              <a:t>© 2017 IBM Corporation</a:t>
            </a:r>
            <a:endParaRPr lang="en-US" sz="1800"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24" name="Line 4"/>
          <p:cNvSpPr>
            <a:spLocks noChangeShapeType="1"/>
          </p:cNvSpPr>
          <p:nvPr userDrawn="1"/>
        </p:nvSpPr>
        <p:spPr bwMode="auto">
          <a:xfrm flipV="1">
            <a:off x="383118" y="1050925"/>
            <a:ext cx="1145963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400" dirty="0"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bg>
      <p:bgPr>
        <a:solidFill>
          <a:srgbClr val="0562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885" y="1233412"/>
            <a:ext cx="6658348" cy="1959103"/>
          </a:xfrm>
        </p:spPr>
        <p:txBody>
          <a:bodyPr anchor="b" anchorCtr="0"/>
          <a:lstStyle>
            <a:lvl1pPr algn="l">
              <a:defRPr sz="3500" b="1" cap="none" spc="0">
                <a:ln w="18415" cmpd="sng">
                  <a:noFill/>
                  <a:prstDash val="solid"/>
                </a:ln>
                <a:solidFill>
                  <a:srgbClr val="8CE6F0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1885" y="3473170"/>
            <a:ext cx="10363200" cy="1500187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1"/>
          <p:cNvSpPr>
            <a:spLocks noChangeArrowheads="1"/>
          </p:cNvSpPr>
          <p:nvPr userDrawn="1"/>
        </p:nvSpPr>
        <p:spPr bwMode="auto">
          <a:xfrm>
            <a:off x="383117" y="818749"/>
            <a:ext cx="60960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1100" b="1" dirty="0">
                <a:solidFill>
                  <a:schemeClr val="bg1"/>
                </a:solidFill>
                <a:latin typeface="Helvetica Neue"/>
              </a:rPr>
              <a:t>IBM Blockchain</a:t>
            </a:r>
          </a:p>
        </p:txBody>
      </p:sp>
      <p:sp>
        <p:nvSpPr>
          <p:cNvPr id="15" name="bk object 19"/>
          <p:cNvSpPr/>
          <p:nvPr userDrawn="1"/>
        </p:nvSpPr>
        <p:spPr>
          <a:xfrm>
            <a:off x="391885" y="6411530"/>
            <a:ext cx="694055" cy="247015"/>
          </a:xfrm>
          <a:custGeom>
            <a:avLst/>
            <a:gdLst/>
            <a:ahLst/>
            <a:cxnLst/>
            <a:rect l="l" t="t" r="r" b="b"/>
            <a:pathLst>
              <a:path w="694054" h="247014">
                <a:moveTo>
                  <a:pt x="121386" y="0"/>
                </a:moveTo>
                <a:lnTo>
                  <a:pt x="0" y="0"/>
                </a:lnTo>
                <a:lnTo>
                  <a:pt x="0" y="17564"/>
                </a:lnTo>
                <a:lnTo>
                  <a:pt x="121386" y="17564"/>
                </a:lnTo>
                <a:lnTo>
                  <a:pt x="121386" y="0"/>
                </a:lnTo>
                <a:close/>
              </a:path>
              <a:path w="694054" h="247014">
                <a:moveTo>
                  <a:pt x="121386" y="32575"/>
                </a:moveTo>
                <a:lnTo>
                  <a:pt x="0" y="32575"/>
                </a:lnTo>
                <a:lnTo>
                  <a:pt x="0" y="50139"/>
                </a:lnTo>
                <a:lnTo>
                  <a:pt x="121386" y="50139"/>
                </a:lnTo>
                <a:lnTo>
                  <a:pt x="121386" y="32575"/>
                </a:lnTo>
                <a:close/>
              </a:path>
              <a:path w="694054" h="247014">
                <a:moveTo>
                  <a:pt x="121386" y="195478"/>
                </a:moveTo>
                <a:lnTo>
                  <a:pt x="0" y="195478"/>
                </a:lnTo>
                <a:lnTo>
                  <a:pt x="0" y="213042"/>
                </a:lnTo>
                <a:lnTo>
                  <a:pt x="121386" y="213042"/>
                </a:lnTo>
                <a:lnTo>
                  <a:pt x="121386" y="195478"/>
                </a:lnTo>
                <a:close/>
              </a:path>
              <a:path w="694054" h="247014">
                <a:moveTo>
                  <a:pt x="121386" y="228053"/>
                </a:moveTo>
                <a:lnTo>
                  <a:pt x="0" y="228053"/>
                </a:lnTo>
                <a:lnTo>
                  <a:pt x="0" y="245618"/>
                </a:lnTo>
                <a:lnTo>
                  <a:pt x="121386" y="245618"/>
                </a:lnTo>
                <a:lnTo>
                  <a:pt x="121386" y="228053"/>
                </a:lnTo>
                <a:close/>
              </a:path>
              <a:path w="694054" h="247014">
                <a:moveTo>
                  <a:pt x="86512" y="65163"/>
                </a:moveTo>
                <a:lnTo>
                  <a:pt x="35115" y="65163"/>
                </a:lnTo>
                <a:lnTo>
                  <a:pt x="35115" y="82727"/>
                </a:lnTo>
                <a:lnTo>
                  <a:pt x="86512" y="82727"/>
                </a:lnTo>
                <a:lnTo>
                  <a:pt x="86512" y="65163"/>
                </a:lnTo>
                <a:close/>
              </a:path>
              <a:path w="694054" h="247014">
                <a:moveTo>
                  <a:pt x="86512" y="97739"/>
                </a:moveTo>
                <a:lnTo>
                  <a:pt x="35115" y="97739"/>
                </a:lnTo>
                <a:lnTo>
                  <a:pt x="35115" y="115303"/>
                </a:lnTo>
                <a:lnTo>
                  <a:pt x="86512" y="115303"/>
                </a:lnTo>
                <a:lnTo>
                  <a:pt x="86512" y="97739"/>
                </a:lnTo>
                <a:close/>
              </a:path>
              <a:path w="694054" h="247014">
                <a:moveTo>
                  <a:pt x="86512" y="130314"/>
                </a:moveTo>
                <a:lnTo>
                  <a:pt x="35115" y="130314"/>
                </a:lnTo>
                <a:lnTo>
                  <a:pt x="35115" y="147878"/>
                </a:lnTo>
                <a:lnTo>
                  <a:pt x="86512" y="147878"/>
                </a:lnTo>
                <a:lnTo>
                  <a:pt x="86512" y="130314"/>
                </a:lnTo>
                <a:close/>
              </a:path>
              <a:path w="694054" h="247014">
                <a:moveTo>
                  <a:pt x="86512" y="162902"/>
                </a:moveTo>
                <a:lnTo>
                  <a:pt x="35115" y="162902"/>
                </a:lnTo>
                <a:lnTo>
                  <a:pt x="35115" y="180467"/>
                </a:lnTo>
                <a:lnTo>
                  <a:pt x="86512" y="180467"/>
                </a:lnTo>
                <a:lnTo>
                  <a:pt x="86512" y="162902"/>
                </a:lnTo>
                <a:close/>
              </a:path>
              <a:path w="694054" h="247014">
                <a:moveTo>
                  <a:pt x="261340" y="0"/>
                </a:moveTo>
                <a:lnTo>
                  <a:pt x="139191" y="0"/>
                </a:lnTo>
                <a:lnTo>
                  <a:pt x="139191" y="17564"/>
                </a:lnTo>
                <a:lnTo>
                  <a:pt x="311480" y="17564"/>
                </a:lnTo>
                <a:lnTo>
                  <a:pt x="301104" y="9986"/>
                </a:lnTo>
                <a:lnTo>
                  <a:pt x="289177" y="4486"/>
                </a:lnTo>
                <a:lnTo>
                  <a:pt x="275866" y="1133"/>
                </a:lnTo>
                <a:lnTo>
                  <a:pt x="261340" y="0"/>
                </a:lnTo>
                <a:close/>
              </a:path>
              <a:path w="694054" h="247014">
                <a:moveTo>
                  <a:pt x="324700" y="32575"/>
                </a:moveTo>
                <a:lnTo>
                  <a:pt x="139191" y="32575"/>
                </a:lnTo>
                <a:lnTo>
                  <a:pt x="139191" y="50139"/>
                </a:lnTo>
                <a:lnTo>
                  <a:pt x="330047" y="50139"/>
                </a:lnTo>
                <a:lnTo>
                  <a:pt x="329285" y="47091"/>
                </a:lnTo>
                <a:lnTo>
                  <a:pt x="328015" y="41236"/>
                </a:lnTo>
                <a:lnTo>
                  <a:pt x="327761" y="40474"/>
                </a:lnTo>
                <a:lnTo>
                  <a:pt x="324700" y="32575"/>
                </a:lnTo>
                <a:close/>
              </a:path>
              <a:path w="694054" h="247014">
                <a:moveTo>
                  <a:pt x="329793" y="195478"/>
                </a:moveTo>
                <a:lnTo>
                  <a:pt x="139191" y="195478"/>
                </a:lnTo>
                <a:lnTo>
                  <a:pt x="139191" y="213042"/>
                </a:lnTo>
                <a:lnTo>
                  <a:pt x="324446" y="213042"/>
                </a:lnTo>
                <a:lnTo>
                  <a:pt x="327253" y="207949"/>
                </a:lnTo>
                <a:lnTo>
                  <a:pt x="329031" y="202095"/>
                </a:lnTo>
                <a:lnTo>
                  <a:pt x="329793" y="195478"/>
                </a:lnTo>
                <a:close/>
              </a:path>
              <a:path w="694054" h="247014">
                <a:moveTo>
                  <a:pt x="311988" y="228053"/>
                </a:moveTo>
                <a:lnTo>
                  <a:pt x="139191" y="228053"/>
                </a:lnTo>
                <a:lnTo>
                  <a:pt x="139191" y="245618"/>
                </a:lnTo>
                <a:lnTo>
                  <a:pt x="262102" y="245618"/>
                </a:lnTo>
                <a:lnTo>
                  <a:pt x="268091" y="245272"/>
                </a:lnTo>
                <a:lnTo>
                  <a:pt x="306711" y="232492"/>
                </a:lnTo>
                <a:lnTo>
                  <a:pt x="311988" y="228053"/>
                </a:lnTo>
                <a:close/>
              </a:path>
              <a:path w="694054" h="247014">
                <a:moveTo>
                  <a:pt x="225971" y="65163"/>
                </a:moveTo>
                <a:lnTo>
                  <a:pt x="173799" y="65163"/>
                </a:lnTo>
                <a:lnTo>
                  <a:pt x="173799" y="82727"/>
                </a:lnTo>
                <a:lnTo>
                  <a:pt x="225971" y="82727"/>
                </a:lnTo>
                <a:lnTo>
                  <a:pt x="225971" y="65163"/>
                </a:lnTo>
                <a:close/>
              </a:path>
              <a:path w="694054" h="247014">
                <a:moveTo>
                  <a:pt x="321398" y="97739"/>
                </a:moveTo>
                <a:lnTo>
                  <a:pt x="173799" y="97739"/>
                </a:lnTo>
                <a:lnTo>
                  <a:pt x="173799" y="115303"/>
                </a:lnTo>
                <a:lnTo>
                  <a:pt x="306641" y="115303"/>
                </a:lnTo>
                <a:lnTo>
                  <a:pt x="308673" y="113512"/>
                </a:lnTo>
                <a:lnTo>
                  <a:pt x="312242" y="109956"/>
                </a:lnTo>
                <a:lnTo>
                  <a:pt x="317068" y="104355"/>
                </a:lnTo>
                <a:lnTo>
                  <a:pt x="318858" y="102577"/>
                </a:lnTo>
                <a:lnTo>
                  <a:pt x="319366" y="101815"/>
                </a:lnTo>
                <a:lnTo>
                  <a:pt x="321398" y="97739"/>
                </a:lnTo>
                <a:close/>
              </a:path>
              <a:path w="694054" h="247014">
                <a:moveTo>
                  <a:pt x="306387" y="130314"/>
                </a:moveTo>
                <a:lnTo>
                  <a:pt x="173799" y="130314"/>
                </a:lnTo>
                <a:lnTo>
                  <a:pt x="173799" y="147878"/>
                </a:lnTo>
                <a:lnTo>
                  <a:pt x="321652" y="147878"/>
                </a:lnTo>
                <a:lnTo>
                  <a:pt x="318338" y="143294"/>
                </a:lnTo>
                <a:lnTo>
                  <a:pt x="314528" y="138976"/>
                </a:lnTo>
                <a:lnTo>
                  <a:pt x="306387" y="130314"/>
                </a:lnTo>
                <a:close/>
              </a:path>
              <a:path w="694054" h="247014">
                <a:moveTo>
                  <a:pt x="225971" y="162902"/>
                </a:moveTo>
                <a:lnTo>
                  <a:pt x="173799" y="162902"/>
                </a:lnTo>
                <a:lnTo>
                  <a:pt x="173799" y="180467"/>
                </a:lnTo>
                <a:lnTo>
                  <a:pt x="225971" y="180467"/>
                </a:lnTo>
                <a:lnTo>
                  <a:pt x="225971" y="162902"/>
                </a:lnTo>
                <a:close/>
              </a:path>
              <a:path w="694054" h="247014">
                <a:moveTo>
                  <a:pt x="331825" y="65163"/>
                </a:moveTo>
                <a:lnTo>
                  <a:pt x="276351" y="65163"/>
                </a:lnTo>
                <a:lnTo>
                  <a:pt x="276351" y="82715"/>
                </a:lnTo>
                <a:lnTo>
                  <a:pt x="329031" y="82715"/>
                </a:lnTo>
                <a:lnTo>
                  <a:pt x="330301" y="78143"/>
                </a:lnTo>
                <a:lnTo>
                  <a:pt x="330809" y="75336"/>
                </a:lnTo>
                <a:lnTo>
                  <a:pt x="331825" y="65163"/>
                </a:lnTo>
                <a:close/>
              </a:path>
              <a:path w="694054" h="247014">
                <a:moveTo>
                  <a:pt x="328777" y="162902"/>
                </a:moveTo>
                <a:lnTo>
                  <a:pt x="276351" y="162902"/>
                </a:lnTo>
                <a:lnTo>
                  <a:pt x="276351" y="180454"/>
                </a:lnTo>
                <a:lnTo>
                  <a:pt x="332092" y="180454"/>
                </a:lnTo>
                <a:lnTo>
                  <a:pt x="331825" y="177152"/>
                </a:lnTo>
                <a:lnTo>
                  <a:pt x="331317" y="171551"/>
                </a:lnTo>
                <a:lnTo>
                  <a:pt x="331317" y="171043"/>
                </a:lnTo>
                <a:lnTo>
                  <a:pt x="328777" y="162902"/>
                </a:lnTo>
                <a:close/>
              </a:path>
              <a:path w="694054" h="247014">
                <a:moveTo>
                  <a:pt x="441248" y="0"/>
                </a:moveTo>
                <a:lnTo>
                  <a:pt x="345566" y="0"/>
                </a:lnTo>
                <a:lnTo>
                  <a:pt x="345566" y="17564"/>
                </a:lnTo>
                <a:lnTo>
                  <a:pt x="447357" y="17564"/>
                </a:lnTo>
                <a:lnTo>
                  <a:pt x="441248" y="0"/>
                </a:lnTo>
                <a:close/>
              </a:path>
              <a:path w="694054" h="247014">
                <a:moveTo>
                  <a:pt x="452958" y="32575"/>
                </a:moveTo>
                <a:lnTo>
                  <a:pt x="345566" y="32575"/>
                </a:lnTo>
                <a:lnTo>
                  <a:pt x="345566" y="50139"/>
                </a:lnTo>
                <a:lnTo>
                  <a:pt x="459320" y="50139"/>
                </a:lnTo>
                <a:lnTo>
                  <a:pt x="452958" y="32575"/>
                </a:lnTo>
                <a:close/>
              </a:path>
              <a:path w="694054" h="247014">
                <a:moveTo>
                  <a:pt x="430809" y="195478"/>
                </a:moveTo>
                <a:lnTo>
                  <a:pt x="345566" y="195478"/>
                </a:lnTo>
                <a:lnTo>
                  <a:pt x="345566" y="213042"/>
                </a:lnTo>
                <a:lnTo>
                  <a:pt x="430809" y="213042"/>
                </a:lnTo>
                <a:lnTo>
                  <a:pt x="430809" y="195478"/>
                </a:lnTo>
                <a:close/>
              </a:path>
              <a:path w="694054" h="247014">
                <a:moveTo>
                  <a:pt x="430809" y="228053"/>
                </a:moveTo>
                <a:lnTo>
                  <a:pt x="345566" y="228053"/>
                </a:lnTo>
                <a:lnTo>
                  <a:pt x="345566" y="245618"/>
                </a:lnTo>
                <a:lnTo>
                  <a:pt x="430809" y="245618"/>
                </a:lnTo>
                <a:lnTo>
                  <a:pt x="430809" y="228053"/>
                </a:lnTo>
                <a:close/>
              </a:path>
              <a:path w="694054" h="247014">
                <a:moveTo>
                  <a:pt x="464413" y="65163"/>
                </a:moveTo>
                <a:lnTo>
                  <a:pt x="379666" y="65163"/>
                </a:lnTo>
                <a:lnTo>
                  <a:pt x="379666" y="82715"/>
                </a:lnTo>
                <a:lnTo>
                  <a:pt x="470255" y="82715"/>
                </a:lnTo>
                <a:lnTo>
                  <a:pt x="464413" y="65163"/>
                </a:lnTo>
                <a:close/>
              </a:path>
              <a:path w="694054" h="247014">
                <a:moveTo>
                  <a:pt x="476364" y="97739"/>
                </a:moveTo>
                <a:lnTo>
                  <a:pt x="379666" y="97739"/>
                </a:lnTo>
                <a:lnTo>
                  <a:pt x="379666" y="115303"/>
                </a:lnTo>
                <a:lnTo>
                  <a:pt x="430822" y="115303"/>
                </a:lnTo>
                <a:lnTo>
                  <a:pt x="430822" y="102069"/>
                </a:lnTo>
                <a:lnTo>
                  <a:pt x="477881" y="102069"/>
                </a:lnTo>
                <a:lnTo>
                  <a:pt x="476364" y="97739"/>
                </a:lnTo>
                <a:close/>
              </a:path>
              <a:path w="694054" h="247014">
                <a:moveTo>
                  <a:pt x="477881" y="102069"/>
                </a:moveTo>
                <a:lnTo>
                  <a:pt x="430822" y="102069"/>
                </a:lnTo>
                <a:lnTo>
                  <a:pt x="435140" y="115303"/>
                </a:lnTo>
                <a:lnTo>
                  <a:pt x="528535" y="115303"/>
                </a:lnTo>
                <a:lnTo>
                  <a:pt x="529332" y="113004"/>
                </a:lnTo>
                <a:lnTo>
                  <a:pt x="481710" y="113004"/>
                </a:lnTo>
                <a:lnTo>
                  <a:pt x="477881" y="102069"/>
                </a:lnTo>
                <a:close/>
              </a:path>
              <a:path w="694054" h="247014">
                <a:moveTo>
                  <a:pt x="584009" y="102069"/>
                </a:moveTo>
                <a:lnTo>
                  <a:pt x="533120" y="102069"/>
                </a:lnTo>
                <a:lnTo>
                  <a:pt x="533120" y="115303"/>
                </a:lnTo>
                <a:lnTo>
                  <a:pt x="584009" y="115303"/>
                </a:lnTo>
                <a:lnTo>
                  <a:pt x="584009" y="102069"/>
                </a:lnTo>
                <a:close/>
              </a:path>
              <a:path w="694054" h="247014">
                <a:moveTo>
                  <a:pt x="584009" y="97739"/>
                </a:moveTo>
                <a:lnTo>
                  <a:pt x="486803" y="97739"/>
                </a:lnTo>
                <a:lnTo>
                  <a:pt x="481710" y="113004"/>
                </a:lnTo>
                <a:lnTo>
                  <a:pt x="529332" y="113004"/>
                </a:lnTo>
                <a:lnTo>
                  <a:pt x="533120" y="102069"/>
                </a:lnTo>
                <a:lnTo>
                  <a:pt x="584009" y="102069"/>
                </a:lnTo>
                <a:lnTo>
                  <a:pt x="584009" y="97739"/>
                </a:lnTo>
                <a:close/>
              </a:path>
              <a:path w="694054" h="247014">
                <a:moveTo>
                  <a:pt x="430809" y="130314"/>
                </a:moveTo>
                <a:lnTo>
                  <a:pt x="379666" y="130314"/>
                </a:lnTo>
                <a:lnTo>
                  <a:pt x="379666" y="147878"/>
                </a:lnTo>
                <a:lnTo>
                  <a:pt x="430809" y="147878"/>
                </a:lnTo>
                <a:lnTo>
                  <a:pt x="430809" y="130314"/>
                </a:lnTo>
                <a:close/>
              </a:path>
              <a:path w="694054" h="247014">
                <a:moveTo>
                  <a:pt x="430809" y="162902"/>
                </a:moveTo>
                <a:lnTo>
                  <a:pt x="379666" y="162902"/>
                </a:lnTo>
                <a:lnTo>
                  <a:pt x="379666" y="180467"/>
                </a:lnTo>
                <a:lnTo>
                  <a:pt x="430809" y="180467"/>
                </a:lnTo>
                <a:lnTo>
                  <a:pt x="430809" y="162902"/>
                </a:lnTo>
                <a:close/>
              </a:path>
              <a:path w="694054" h="247014">
                <a:moveTo>
                  <a:pt x="522681" y="130314"/>
                </a:moveTo>
                <a:lnTo>
                  <a:pt x="440994" y="130314"/>
                </a:lnTo>
                <a:lnTo>
                  <a:pt x="446849" y="147878"/>
                </a:lnTo>
                <a:lnTo>
                  <a:pt x="516826" y="147878"/>
                </a:lnTo>
                <a:lnTo>
                  <a:pt x="522681" y="130314"/>
                </a:lnTo>
                <a:close/>
              </a:path>
              <a:path w="694054" h="247014">
                <a:moveTo>
                  <a:pt x="511746" y="162902"/>
                </a:moveTo>
                <a:lnTo>
                  <a:pt x="452450" y="162902"/>
                </a:lnTo>
                <a:lnTo>
                  <a:pt x="458304" y="180454"/>
                </a:lnTo>
                <a:lnTo>
                  <a:pt x="505891" y="180454"/>
                </a:lnTo>
                <a:lnTo>
                  <a:pt x="511746" y="162902"/>
                </a:lnTo>
                <a:close/>
              </a:path>
              <a:path w="694054" h="247014">
                <a:moveTo>
                  <a:pt x="500037" y="195478"/>
                </a:moveTo>
                <a:lnTo>
                  <a:pt x="463905" y="195478"/>
                </a:lnTo>
                <a:lnTo>
                  <a:pt x="469747" y="213042"/>
                </a:lnTo>
                <a:lnTo>
                  <a:pt x="494182" y="213042"/>
                </a:lnTo>
                <a:lnTo>
                  <a:pt x="500037" y="195478"/>
                </a:lnTo>
                <a:close/>
              </a:path>
              <a:path w="694054" h="247014">
                <a:moveTo>
                  <a:pt x="488581" y="228053"/>
                </a:moveTo>
                <a:lnTo>
                  <a:pt x="475348" y="228053"/>
                </a:lnTo>
                <a:lnTo>
                  <a:pt x="481710" y="245618"/>
                </a:lnTo>
                <a:lnTo>
                  <a:pt x="482980" y="245618"/>
                </a:lnTo>
                <a:lnTo>
                  <a:pt x="488581" y="228053"/>
                </a:lnTo>
                <a:close/>
              </a:path>
              <a:path w="694054" h="247014">
                <a:moveTo>
                  <a:pt x="584009" y="65163"/>
                </a:moveTo>
                <a:lnTo>
                  <a:pt x="499275" y="65163"/>
                </a:lnTo>
                <a:lnTo>
                  <a:pt x="492658" y="82715"/>
                </a:lnTo>
                <a:lnTo>
                  <a:pt x="584009" y="82715"/>
                </a:lnTo>
                <a:lnTo>
                  <a:pt x="584009" y="65163"/>
                </a:lnTo>
                <a:close/>
              </a:path>
              <a:path w="694054" h="247014">
                <a:moveTo>
                  <a:pt x="617854" y="32575"/>
                </a:moveTo>
                <a:lnTo>
                  <a:pt x="510717" y="32575"/>
                </a:lnTo>
                <a:lnTo>
                  <a:pt x="504875" y="50139"/>
                </a:lnTo>
                <a:lnTo>
                  <a:pt x="617854" y="50139"/>
                </a:lnTo>
                <a:lnTo>
                  <a:pt x="617854" y="32575"/>
                </a:lnTo>
                <a:close/>
              </a:path>
              <a:path w="694054" h="247014">
                <a:moveTo>
                  <a:pt x="617854" y="0"/>
                </a:moveTo>
                <a:lnTo>
                  <a:pt x="521919" y="0"/>
                </a:lnTo>
                <a:lnTo>
                  <a:pt x="515810" y="17564"/>
                </a:lnTo>
                <a:lnTo>
                  <a:pt x="617854" y="17564"/>
                </a:lnTo>
                <a:lnTo>
                  <a:pt x="617854" y="0"/>
                </a:lnTo>
                <a:close/>
              </a:path>
              <a:path w="694054" h="247014">
                <a:moveTo>
                  <a:pt x="584009" y="130314"/>
                </a:moveTo>
                <a:lnTo>
                  <a:pt x="533120" y="130314"/>
                </a:lnTo>
                <a:lnTo>
                  <a:pt x="533120" y="147878"/>
                </a:lnTo>
                <a:lnTo>
                  <a:pt x="584009" y="147878"/>
                </a:lnTo>
                <a:lnTo>
                  <a:pt x="584009" y="130314"/>
                </a:lnTo>
                <a:close/>
              </a:path>
              <a:path w="694054" h="247014">
                <a:moveTo>
                  <a:pt x="584009" y="162902"/>
                </a:moveTo>
                <a:lnTo>
                  <a:pt x="533120" y="162902"/>
                </a:lnTo>
                <a:lnTo>
                  <a:pt x="533120" y="180467"/>
                </a:lnTo>
                <a:lnTo>
                  <a:pt x="584009" y="180467"/>
                </a:lnTo>
                <a:lnTo>
                  <a:pt x="584009" y="162902"/>
                </a:lnTo>
                <a:close/>
              </a:path>
              <a:path w="694054" h="247014">
                <a:moveTo>
                  <a:pt x="617854" y="195478"/>
                </a:moveTo>
                <a:lnTo>
                  <a:pt x="533120" y="195478"/>
                </a:lnTo>
                <a:lnTo>
                  <a:pt x="533120" y="213042"/>
                </a:lnTo>
                <a:lnTo>
                  <a:pt x="617854" y="213042"/>
                </a:lnTo>
                <a:lnTo>
                  <a:pt x="617854" y="195478"/>
                </a:lnTo>
                <a:close/>
              </a:path>
              <a:path w="694054" h="247014">
                <a:moveTo>
                  <a:pt x="617854" y="228053"/>
                </a:moveTo>
                <a:lnTo>
                  <a:pt x="533120" y="228053"/>
                </a:lnTo>
                <a:lnTo>
                  <a:pt x="533120" y="245618"/>
                </a:lnTo>
                <a:lnTo>
                  <a:pt x="617854" y="245618"/>
                </a:lnTo>
                <a:lnTo>
                  <a:pt x="617854" y="228053"/>
                </a:lnTo>
                <a:close/>
              </a:path>
              <a:path w="694054" h="247014">
                <a:moveTo>
                  <a:pt x="669251" y="197256"/>
                </a:moveTo>
                <a:lnTo>
                  <a:pt x="659559" y="199217"/>
                </a:lnTo>
                <a:lnTo>
                  <a:pt x="651633" y="204543"/>
                </a:lnTo>
                <a:lnTo>
                  <a:pt x="646284" y="212397"/>
                </a:lnTo>
                <a:lnTo>
                  <a:pt x="644321" y="221945"/>
                </a:lnTo>
                <a:lnTo>
                  <a:pt x="646276" y="231639"/>
                </a:lnTo>
                <a:lnTo>
                  <a:pt x="651570" y="239569"/>
                </a:lnTo>
                <a:lnTo>
                  <a:pt x="659345" y="244923"/>
                </a:lnTo>
                <a:lnTo>
                  <a:pt x="668743" y="246888"/>
                </a:lnTo>
                <a:lnTo>
                  <a:pt x="678692" y="244958"/>
                </a:lnTo>
                <a:lnTo>
                  <a:pt x="681934" y="242811"/>
                </a:lnTo>
                <a:lnTo>
                  <a:pt x="668743" y="242811"/>
                </a:lnTo>
                <a:lnTo>
                  <a:pt x="660989" y="241161"/>
                </a:lnTo>
                <a:lnTo>
                  <a:pt x="654591" y="236674"/>
                </a:lnTo>
                <a:lnTo>
                  <a:pt x="650243" y="230038"/>
                </a:lnTo>
                <a:lnTo>
                  <a:pt x="648639" y="221945"/>
                </a:lnTo>
                <a:lnTo>
                  <a:pt x="650251" y="213998"/>
                </a:lnTo>
                <a:lnTo>
                  <a:pt x="654654" y="207438"/>
                </a:lnTo>
                <a:lnTo>
                  <a:pt x="661203" y="202978"/>
                </a:lnTo>
                <a:lnTo>
                  <a:pt x="669251" y="201333"/>
                </a:lnTo>
                <a:lnTo>
                  <a:pt x="681919" y="201333"/>
                </a:lnTo>
                <a:lnTo>
                  <a:pt x="678799" y="199217"/>
                </a:lnTo>
                <a:lnTo>
                  <a:pt x="669251" y="197256"/>
                </a:lnTo>
                <a:close/>
              </a:path>
              <a:path w="694054" h="247014">
                <a:moveTo>
                  <a:pt x="681919" y="201333"/>
                </a:moveTo>
                <a:lnTo>
                  <a:pt x="669251" y="201333"/>
                </a:lnTo>
                <a:lnTo>
                  <a:pt x="677158" y="202978"/>
                </a:lnTo>
                <a:lnTo>
                  <a:pt x="683633" y="207441"/>
                </a:lnTo>
                <a:lnTo>
                  <a:pt x="688004" y="213998"/>
                </a:lnTo>
                <a:lnTo>
                  <a:pt x="689609" y="221945"/>
                </a:lnTo>
                <a:lnTo>
                  <a:pt x="687996" y="230145"/>
                </a:lnTo>
                <a:lnTo>
                  <a:pt x="683567" y="236769"/>
                </a:lnTo>
                <a:lnTo>
                  <a:pt x="676944" y="241197"/>
                </a:lnTo>
                <a:lnTo>
                  <a:pt x="668743" y="242811"/>
                </a:lnTo>
                <a:lnTo>
                  <a:pt x="681934" y="242811"/>
                </a:lnTo>
                <a:lnTo>
                  <a:pt x="686685" y="239664"/>
                </a:lnTo>
                <a:lnTo>
                  <a:pt x="692007" y="231746"/>
                </a:lnTo>
                <a:lnTo>
                  <a:pt x="693940" y="221945"/>
                </a:lnTo>
                <a:lnTo>
                  <a:pt x="691979" y="212397"/>
                </a:lnTo>
                <a:lnTo>
                  <a:pt x="686654" y="204543"/>
                </a:lnTo>
                <a:lnTo>
                  <a:pt x="681919" y="201333"/>
                </a:lnTo>
                <a:close/>
              </a:path>
              <a:path w="694054" h="247014">
                <a:moveTo>
                  <a:pt x="677913" y="207441"/>
                </a:moveTo>
                <a:lnTo>
                  <a:pt x="658317" y="207441"/>
                </a:lnTo>
                <a:lnTo>
                  <a:pt x="658317" y="236194"/>
                </a:lnTo>
                <a:lnTo>
                  <a:pt x="662889" y="236194"/>
                </a:lnTo>
                <a:lnTo>
                  <a:pt x="662889" y="224231"/>
                </a:lnTo>
                <a:lnTo>
                  <a:pt x="679993" y="224231"/>
                </a:lnTo>
                <a:lnTo>
                  <a:pt x="679691" y="223469"/>
                </a:lnTo>
                <a:lnTo>
                  <a:pt x="677405" y="221945"/>
                </a:lnTo>
                <a:lnTo>
                  <a:pt x="679850" y="220167"/>
                </a:lnTo>
                <a:lnTo>
                  <a:pt x="662889" y="220167"/>
                </a:lnTo>
                <a:lnTo>
                  <a:pt x="662889" y="211505"/>
                </a:lnTo>
                <a:lnTo>
                  <a:pt x="680961" y="211505"/>
                </a:lnTo>
                <a:lnTo>
                  <a:pt x="680961" y="209981"/>
                </a:lnTo>
                <a:lnTo>
                  <a:pt x="677913" y="207441"/>
                </a:lnTo>
                <a:close/>
              </a:path>
              <a:path w="694054" h="247014">
                <a:moveTo>
                  <a:pt x="679993" y="224231"/>
                </a:moveTo>
                <a:lnTo>
                  <a:pt x="674344" y="224231"/>
                </a:lnTo>
                <a:lnTo>
                  <a:pt x="675614" y="225513"/>
                </a:lnTo>
                <a:lnTo>
                  <a:pt x="675723" y="233908"/>
                </a:lnTo>
                <a:lnTo>
                  <a:pt x="675868" y="234924"/>
                </a:lnTo>
                <a:lnTo>
                  <a:pt x="676630" y="236194"/>
                </a:lnTo>
                <a:lnTo>
                  <a:pt x="681723" y="236194"/>
                </a:lnTo>
                <a:lnTo>
                  <a:pt x="681723" y="234670"/>
                </a:lnTo>
                <a:lnTo>
                  <a:pt x="680453" y="233908"/>
                </a:lnTo>
                <a:lnTo>
                  <a:pt x="680364" y="231639"/>
                </a:lnTo>
                <a:lnTo>
                  <a:pt x="680250" y="230038"/>
                </a:lnTo>
                <a:lnTo>
                  <a:pt x="680199" y="224751"/>
                </a:lnTo>
                <a:lnTo>
                  <a:pt x="679993" y="224231"/>
                </a:lnTo>
                <a:close/>
              </a:path>
              <a:path w="694054" h="247014">
                <a:moveTo>
                  <a:pt x="680961" y="211505"/>
                </a:moveTo>
                <a:lnTo>
                  <a:pt x="674598" y="211505"/>
                </a:lnTo>
                <a:lnTo>
                  <a:pt x="676122" y="212788"/>
                </a:lnTo>
                <a:lnTo>
                  <a:pt x="676122" y="218897"/>
                </a:lnTo>
                <a:lnTo>
                  <a:pt x="674598" y="220167"/>
                </a:lnTo>
                <a:lnTo>
                  <a:pt x="679850" y="220167"/>
                </a:lnTo>
                <a:lnTo>
                  <a:pt x="680199" y="219913"/>
                </a:lnTo>
                <a:lnTo>
                  <a:pt x="680961" y="218389"/>
                </a:lnTo>
                <a:lnTo>
                  <a:pt x="680961" y="211505"/>
                </a:lnTo>
                <a:close/>
              </a:path>
            </a:pathLst>
          </a:custGeom>
          <a:solidFill>
            <a:srgbClr val="DF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Rectangle 6"/>
          <p:cNvSpPr>
            <a:spLocks noChangeArrowheads="1"/>
          </p:cNvSpPr>
          <p:nvPr userDrawn="1"/>
        </p:nvSpPr>
        <p:spPr bwMode="black">
          <a:xfrm>
            <a:off x="10119784" y="6566470"/>
            <a:ext cx="18288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Helvetica Neue"/>
              </a:rPr>
              <a:t>© 2017 IBM Corporation</a:t>
            </a:r>
            <a:endParaRPr lang="en-US" sz="1800" dirty="0">
              <a:solidFill>
                <a:schemeClr val="bg1"/>
              </a:solidFill>
              <a:latin typeface="Helvetica Neue"/>
            </a:endParaRPr>
          </a:p>
        </p:txBody>
      </p:sp>
      <p:sp>
        <p:nvSpPr>
          <p:cNvPr id="24" name="Line 4"/>
          <p:cNvSpPr>
            <a:spLocks noChangeShapeType="1"/>
          </p:cNvSpPr>
          <p:nvPr userDrawn="1"/>
        </p:nvSpPr>
        <p:spPr bwMode="auto">
          <a:xfrm flipV="1">
            <a:off x="383118" y="1050925"/>
            <a:ext cx="1145963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400" dirty="0">
              <a:latin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952" y="1371600"/>
            <a:ext cx="5619749" cy="493776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600">
                <a:latin typeface="Helvetica Neue"/>
              </a:defRPr>
            </a:lvl4pPr>
            <a:lvl5pPr>
              <a:defRPr sz="1600">
                <a:latin typeface="Helvetica Neue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6490" y="1371600"/>
            <a:ext cx="5619751" cy="493776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600">
                <a:latin typeface="Helvetica Neue"/>
              </a:defRPr>
            </a:lvl4pPr>
            <a:lvl5pPr>
              <a:defRPr sz="1600">
                <a:latin typeface="Helvetica Neue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7952" y="597807"/>
            <a:ext cx="11448288" cy="397032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rgbClr val="F3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52" y="597807"/>
            <a:ext cx="11448288" cy="402674"/>
          </a:xfrm>
        </p:spPr>
        <p:txBody>
          <a:bodyPr>
            <a:spAutoFit/>
          </a:bodyPr>
          <a:lstStyle>
            <a:lvl1pPr>
              <a:defRPr b="1">
                <a:solidFill>
                  <a:srgbClr val="20939E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952" y="1371600"/>
            <a:ext cx="5386917" cy="639762"/>
          </a:xfrm>
        </p:spPr>
        <p:txBody>
          <a:bodyPr anchor="b"/>
          <a:lstStyle>
            <a:lvl1pPr marL="0" indent="0">
              <a:buNone/>
              <a:defRPr sz="1600" b="1">
                <a:solidFill>
                  <a:srgbClr val="414C4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7952" y="2002536"/>
            <a:ext cx="5386917" cy="4306824"/>
          </a:xfrm>
        </p:spPr>
        <p:txBody>
          <a:bodyPr/>
          <a:lstStyle>
            <a:lvl1pPr>
              <a:defRPr sz="1400">
                <a:solidFill>
                  <a:srgbClr val="414C4D"/>
                </a:solidFill>
              </a:defRPr>
            </a:lvl1pPr>
            <a:lvl2pPr>
              <a:defRPr sz="1200">
                <a:solidFill>
                  <a:srgbClr val="20939E"/>
                </a:solidFill>
              </a:defRPr>
            </a:lvl2pPr>
            <a:lvl3pPr>
              <a:defRPr sz="1000">
                <a:solidFill>
                  <a:srgbClr val="414C4D"/>
                </a:solidFill>
              </a:defRPr>
            </a:lvl3pPr>
            <a:lvl4pPr>
              <a:buClr>
                <a:schemeClr val="tx2"/>
              </a:buClr>
              <a:defRPr sz="1400">
                <a:solidFill>
                  <a:srgbClr val="414C4D"/>
                </a:solidFill>
                <a:latin typeface="Helvetica Neue"/>
              </a:defRPr>
            </a:lvl4pPr>
            <a:lvl5pPr>
              <a:buClr>
                <a:schemeClr val="tx2"/>
              </a:buClr>
              <a:defRPr sz="1400">
                <a:solidFill>
                  <a:srgbClr val="414C4D"/>
                </a:solidFill>
                <a:latin typeface="Helvetica Neue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72338" y="1371600"/>
            <a:ext cx="5151967" cy="639762"/>
          </a:xfrm>
        </p:spPr>
        <p:txBody>
          <a:bodyPr anchor="b"/>
          <a:lstStyle>
            <a:lvl1pPr marL="0" indent="0">
              <a:buNone/>
              <a:defRPr sz="1600" b="1">
                <a:solidFill>
                  <a:srgbClr val="414C4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72338" y="2002536"/>
            <a:ext cx="5151967" cy="4306824"/>
          </a:xfrm>
        </p:spPr>
        <p:txBody>
          <a:bodyPr/>
          <a:lstStyle>
            <a:lvl1pPr>
              <a:defRPr sz="1400">
                <a:solidFill>
                  <a:srgbClr val="414C4D"/>
                </a:solidFill>
              </a:defRPr>
            </a:lvl1pPr>
            <a:lvl2pPr>
              <a:defRPr sz="1200">
                <a:solidFill>
                  <a:srgbClr val="20939E"/>
                </a:solidFill>
              </a:defRPr>
            </a:lvl2pPr>
            <a:lvl3pPr>
              <a:defRPr sz="1000">
                <a:solidFill>
                  <a:srgbClr val="414C4D"/>
                </a:solidFill>
              </a:defRPr>
            </a:lvl3pPr>
            <a:lvl4pPr algn="l">
              <a:buClr>
                <a:schemeClr val="tx2"/>
              </a:buClr>
              <a:defRPr sz="1400">
                <a:solidFill>
                  <a:srgbClr val="414C4D"/>
                </a:solidFill>
                <a:latin typeface="Helvetica Neue"/>
              </a:defRPr>
            </a:lvl4pPr>
            <a:lvl5pPr algn="l">
              <a:buClr>
                <a:schemeClr val="tx2"/>
              </a:buClr>
              <a:defRPr sz="1400">
                <a:latin typeface="Helvetica Neue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417484" y="1383665"/>
            <a:ext cx="3352800" cy="63976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13"/>
          </p:nvPr>
        </p:nvSpPr>
        <p:spPr>
          <a:xfrm>
            <a:off x="4417484" y="2014601"/>
            <a:ext cx="3352800" cy="430682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1400">
                <a:latin typeface="Helvetica Neue"/>
              </a:defRPr>
            </a:lvl4pPr>
            <a:lvl5pPr>
              <a:defRPr sz="1400">
                <a:latin typeface="Helvetica Neue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52" y="597807"/>
            <a:ext cx="11448288" cy="397032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952" y="1371600"/>
            <a:ext cx="3352800" cy="63976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7952" y="2002536"/>
            <a:ext cx="3352800" cy="430682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1400">
                <a:latin typeface="Helvetica Neue"/>
              </a:defRPr>
            </a:lvl4pPr>
            <a:lvl5pPr>
              <a:defRPr sz="1400">
                <a:latin typeface="Helvetica Neue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478133" y="1374776"/>
            <a:ext cx="3352800" cy="63976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478133" y="2005712"/>
            <a:ext cx="3352800" cy="4306824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1400">
                <a:latin typeface="Helvetica Neue"/>
              </a:defRPr>
            </a:lvl4pPr>
            <a:lvl5pPr>
              <a:defRPr sz="1400">
                <a:latin typeface="Helvetica Neue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129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77952" y="597807"/>
            <a:ext cx="11448288" cy="397032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3118" y="1371601"/>
            <a:ext cx="11442700" cy="493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endParaRPr lang="en-US" dirty="0"/>
          </a:p>
        </p:txBody>
      </p:sp>
      <p:sp>
        <p:nvSpPr>
          <p:cNvPr id="1030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383118" y="593726"/>
            <a:ext cx="11442700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31" name="Picture 10" descr="5300_IBMpos_black"/>
          <p:cNvPicPr>
            <a:picLocks noChangeAspect="1" noChangeArrowheads="1"/>
          </p:cNvPicPr>
          <p:nvPr userDrawn="1"/>
        </p:nvPicPr>
        <p:blipFill>
          <a:blip r:embed="rId16" cstate="print"/>
          <a:srcRect r="4755" b="-6357"/>
          <a:stretch>
            <a:fillRect/>
          </a:stretch>
        </p:blipFill>
        <p:spPr bwMode="auto">
          <a:xfrm>
            <a:off x="11176000" y="228601"/>
            <a:ext cx="67098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Rectangle 1"/>
          <p:cNvSpPr>
            <a:spLocks noChangeArrowheads="1"/>
          </p:cNvSpPr>
          <p:nvPr userDrawn="1"/>
        </p:nvSpPr>
        <p:spPr bwMode="auto">
          <a:xfrm>
            <a:off x="383117" y="301625"/>
            <a:ext cx="60960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1100" b="1" dirty="0">
                <a:solidFill>
                  <a:srgbClr val="414C4D"/>
                </a:solidFill>
                <a:latin typeface="Helvetica Neue"/>
              </a:rPr>
              <a:t>IBM Blockchain</a:t>
            </a:r>
          </a:p>
        </p:txBody>
      </p:sp>
      <p:sp>
        <p:nvSpPr>
          <p:cNvPr id="11" name="Rectangle 6"/>
          <p:cNvSpPr>
            <a:spLocks noChangeArrowheads="1"/>
          </p:cNvSpPr>
          <p:nvPr userDrawn="1"/>
        </p:nvSpPr>
        <p:spPr bwMode="black">
          <a:xfrm>
            <a:off x="10119784" y="6566470"/>
            <a:ext cx="18288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prstTxWarp prst="textNoShape">
              <a:avLst/>
            </a:prstTxWarp>
          </a:bodyPr>
          <a:lstStyle/>
          <a:p>
            <a:pPr algn="r"/>
            <a:r>
              <a:rPr lang="en-US" sz="800" b="1" dirty="0">
                <a:solidFill>
                  <a:srgbClr val="414C4D"/>
                </a:solidFill>
                <a:latin typeface="Helvetica Neue"/>
              </a:rPr>
              <a:t>© 2017 IBM Corporation</a:t>
            </a:r>
            <a:endParaRPr lang="en-US" sz="1800" b="1" dirty="0">
              <a:solidFill>
                <a:srgbClr val="414C4D"/>
              </a:solidFill>
              <a:latin typeface="Helvetica Neue"/>
            </a:endParaRPr>
          </a:p>
        </p:txBody>
      </p:sp>
      <p:sp>
        <p:nvSpPr>
          <p:cNvPr id="15" name="Rectangle 6"/>
          <p:cNvSpPr>
            <a:spLocks noChangeArrowheads="1"/>
          </p:cNvSpPr>
          <p:nvPr userDrawn="1"/>
        </p:nvSpPr>
        <p:spPr bwMode="black">
          <a:xfrm>
            <a:off x="5027652" y="6566470"/>
            <a:ext cx="18288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ctr">
              <a:lnSpc>
                <a:spcPct val="100000"/>
              </a:lnSpc>
            </a:pPr>
            <a:r>
              <a:rPr lang="en-US" sz="800" b="1" dirty="0">
                <a:solidFill>
                  <a:srgbClr val="414C4D"/>
                </a:solidFill>
                <a:latin typeface="Helvetica Neue"/>
              </a:rPr>
              <a:t>IBM Confidential</a:t>
            </a:r>
            <a:endParaRPr lang="en-US" sz="1800" b="1" dirty="0">
              <a:solidFill>
                <a:srgbClr val="414C4D"/>
              </a:solidFill>
              <a:latin typeface="Helvetica Neue"/>
            </a:endParaRPr>
          </a:p>
        </p:txBody>
      </p:sp>
      <p:sp>
        <p:nvSpPr>
          <p:cNvPr id="16" name="Rectangle 6"/>
          <p:cNvSpPr>
            <a:spLocks noChangeArrowheads="1"/>
          </p:cNvSpPr>
          <p:nvPr userDrawn="1"/>
        </p:nvSpPr>
        <p:spPr bwMode="black">
          <a:xfrm>
            <a:off x="366184" y="6550595"/>
            <a:ext cx="54366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l">
              <a:lnSpc>
                <a:spcPct val="100000"/>
              </a:lnSpc>
            </a:pPr>
            <a:fld id="{282BB935-AA27-4978-84F9-37C00C2C8CB1}" type="slidenum">
              <a:rPr lang="en-US" sz="800" b="1" smtClean="0">
                <a:solidFill>
                  <a:srgbClr val="414C4D"/>
                </a:solidFill>
                <a:latin typeface="Helvetica Neue"/>
              </a:rPr>
              <a:pPr algn="l">
                <a:lnSpc>
                  <a:spcPct val="100000"/>
                </a:lnSpc>
              </a:pPr>
              <a:t>‹#›</a:t>
            </a:fld>
            <a:endParaRPr lang="en-US" sz="800" b="1" dirty="0">
              <a:solidFill>
                <a:srgbClr val="414C4D"/>
              </a:solidFill>
              <a:latin typeface="Helvetica Neue"/>
            </a:endParaRPr>
          </a:p>
        </p:txBody>
      </p:sp>
      <p:sp>
        <p:nvSpPr>
          <p:cNvPr id="10" name="Line 4"/>
          <p:cNvSpPr>
            <a:spLocks noChangeShapeType="1"/>
          </p:cNvSpPr>
          <p:nvPr userDrawn="1"/>
        </p:nvSpPr>
        <p:spPr bwMode="auto">
          <a:xfrm flipV="1">
            <a:off x="373780" y="546639"/>
            <a:ext cx="114596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400" dirty="0">
              <a:latin typeface="Helvetica Neu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10" r:id="rId2"/>
    <p:sldLayoutId id="2147483911" r:id="rId3"/>
    <p:sldLayoutId id="2147483922" r:id="rId4"/>
    <p:sldLayoutId id="2147483912" r:id="rId5"/>
    <p:sldLayoutId id="2147483913" r:id="rId6"/>
    <p:sldLayoutId id="2147483921" r:id="rId7"/>
    <p:sldLayoutId id="2147483914" r:id="rId8"/>
    <p:sldLayoutId id="2147483915" r:id="rId9"/>
    <p:sldLayoutId id="2147483920" r:id="rId10"/>
    <p:sldLayoutId id="2147483916" r:id="rId11"/>
    <p:sldLayoutId id="2147483917" r:id="rId12"/>
    <p:sldLayoutId id="2147483918" r:id="rId13"/>
    <p:sldLayoutId id="2147483923" r:id="rId14"/>
  </p:sldLayoutIdLst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rgbClr val="20939E"/>
          </a:solidFill>
          <a:latin typeface="Helvetica Neue"/>
          <a:ea typeface="MS PGothic" pitchFamily="34" charset="-128"/>
          <a:cs typeface="MS PGothic" pitchFamily="34" charset="-128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charset="0"/>
          <a:ea typeface="MS PGothic" pitchFamily="34" charset="-128"/>
          <a:cs typeface="MS PGothic" pitchFamily="34" charset="-128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173038" indent="-173038" algn="l" rtl="0" eaLnBrk="1" fontAlgn="base" hangingPunct="1">
        <a:spcBef>
          <a:spcPct val="50000"/>
        </a:spcBef>
        <a:spcAft>
          <a:spcPct val="0"/>
        </a:spcAft>
        <a:buClr>
          <a:schemeClr val="tx1"/>
        </a:buClr>
        <a:buFont typeface="Wingdings" charset="2"/>
        <a:buChar char="§"/>
        <a:defRPr sz="1600">
          <a:solidFill>
            <a:srgbClr val="414C4D"/>
          </a:solidFill>
          <a:latin typeface="Helvetica Neue"/>
          <a:ea typeface="MS PGothic" pitchFamily="34" charset="-128"/>
          <a:cs typeface="MS PGothic" pitchFamily="34" charset="-128"/>
        </a:defRPr>
      </a:lvl1pPr>
      <a:lvl2pPr marL="509588" indent="-163513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Font typeface="Arial" charset="0"/>
        <a:buChar char="–"/>
        <a:defRPr sz="1400">
          <a:solidFill>
            <a:srgbClr val="20939E"/>
          </a:solidFill>
          <a:latin typeface="Helvetica Neue"/>
          <a:ea typeface="MS PGothic" pitchFamily="34" charset="-128"/>
        </a:defRPr>
      </a:lvl2pPr>
      <a:lvl3pPr marL="855663" indent="-173038"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Char char="•"/>
        <a:defRPr sz="1200">
          <a:solidFill>
            <a:srgbClr val="414C4D"/>
          </a:solidFill>
          <a:latin typeface="Helvetica Neue"/>
          <a:ea typeface="ＭＳ Ｐゴシック" charset="-128"/>
        </a:defRPr>
      </a:lvl3pPr>
      <a:lvl4pPr marL="1203325" indent="-17303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defRPr sz="1600">
          <a:solidFill>
            <a:schemeClr val="bg1"/>
          </a:solidFill>
          <a:latin typeface="+mn-lt"/>
          <a:ea typeface="ＭＳ Ｐゴシック" charset="-128"/>
        </a:defRPr>
      </a:lvl4pPr>
      <a:lvl5pPr marL="15398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  <a:ea typeface="ＭＳ Ｐゴシック" charset="-128"/>
        </a:defRPr>
      </a:lvl5pPr>
      <a:lvl6pPr marL="19970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  <a:ea typeface="+mn-ea"/>
        </a:defRPr>
      </a:lvl6pPr>
      <a:lvl7pPr marL="24542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  <a:ea typeface="+mn-ea"/>
        </a:defRPr>
      </a:lvl7pPr>
      <a:lvl8pPr marL="29114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  <a:ea typeface="+mn-ea"/>
        </a:defRPr>
      </a:lvl8pPr>
      <a:lvl9pPr marL="33686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yperledger-fabric.readthedocs.io/en/latest/glossary.html#membership-servic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yperledger-fabric.readthedocs.io/en/latest/glossary.html#endorsement-policy" TargetMode="External"/><Relationship Id="rId5" Type="http://schemas.openxmlformats.org/officeDocument/2006/relationships/hyperlink" Target="https://hyperledger-fabric.readthedocs.io/en/latest/glossary.html#fabric-ca" TargetMode="External"/><Relationship Id="rId4" Type="http://schemas.openxmlformats.org/officeDocument/2006/relationships/hyperlink" Target="https://hyperledger-fabric.readthedocs.io/en/latest/glossary.html#channe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hyperledger-fabric.readthedocs.io/en/latest/glossary.html#commitment" TargetMode="External"/><Relationship Id="rId2" Type="http://schemas.openxmlformats.org/officeDocument/2006/relationships/hyperlink" Target="https://hyperledger-fabric.readthedocs.io/en/latest/glossary.html#endorsemen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yperledger-fabric.readthedocs.io/en/latest/glossary.html#channe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yperledger-fabric.readthedocs.io/en/latest/glossary.html#membership-services" TargetMode="External"/><Relationship Id="rId2" Type="http://schemas.openxmlformats.org/officeDocument/2006/relationships/hyperlink" Target="https://hyperledger-fabric.readthedocs.io/en/latest/glossary.html#consensu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yperledger-fabric.readthedocs.io/en/latest/glossary.html#endorsement-policy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yperledger.github.io/composer/" TargetMode="External"/><Relationship Id="rId2" Type="http://schemas.openxmlformats.org/officeDocument/2006/relationships/hyperlink" Target="https://hyperledger-fabric.readthedocs.io/en/latest/glossary.html#chaincod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yperledger.org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hyperledger-fabric.readthedocs.io/en/latest/glossary.html#software-development-kit-sdk" TargetMode="External"/><Relationship Id="rId2" Type="http://schemas.openxmlformats.org/officeDocument/2006/relationships/hyperlink" Target="https://hyperledger-fabric.readthedocs.io/en/latest/glossary.html#state-database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hyperledger-fabric.readthedocs.io/en/latest/glossary.html#state-database" TargetMode="External"/><Relationship Id="rId2" Type="http://schemas.openxmlformats.org/officeDocument/2006/relationships/hyperlink" Target="https://hyperledger-fabric.readthedocs.io/en/latest/glossary.html#consensu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yperledger-fabric.readthedocs.io/en/latest/glossary.html#gossip-protocol" TargetMode="External"/><Relationship Id="rId5" Type="http://schemas.openxmlformats.org/officeDocument/2006/relationships/hyperlink" Target="https://hyperledger-fabric.readthedocs.io/en/latest/glossary.html#fabric-ca" TargetMode="External"/><Relationship Id="rId4" Type="http://schemas.openxmlformats.org/officeDocument/2006/relationships/hyperlink" Target="https://hyperledger-fabric.readthedocs.io/en/latest/glossary.html#membership-service-provider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Quorum, Corda and Hyperledger Fabric Comparison</a:t>
            </a:r>
            <a:endParaRPr lang="en-US" sz="2800" b="0" dirty="0"/>
          </a:p>
        </p:txBody>
      </p:sp>
      <p:sp>
        <p:nvSpPr>
          <p:cNvPr id="4" name="Subtitle 1"/>
          <p:cNvSpPr>
            <a:spLocks noGrp="1"/>
          </p:cNvSpPr>
          <p:nvPr>
            <p:ph type="subTitle" idx="1"/>
          </p:nvPr>
        </p:nvSpPr>
        <p:spPr>
          <a:xfrm>
            <a:off x="361676" y="1080449"/>
            <a:ext cx="8586216" cy="530225"/>
          </a:xfrm>
        </p:spPr>
        <p:txBody>
          <a:bodyPr/>
          <a:lstStyle/>
          <a:p>
            <a:r>
              <a:rPr lang="en-US" dirty="0"/>
              <a:t>May 2017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56B33D55-629D-4BAB-AC63-0A367FDF4963}"/>
              </a:ext>
            </a:extLst>
          </p:cNvPr>
          <p:cNvSpPr/>
          <p:nvPr/>
        </p:nvSpPr>
        <p:spPr>
          <a:xfrm>
            <a:off x="121936" y="6209838"/>
            <a:ext cx="1960865" cy="49244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t">
            <a:spAutoFit/>
          </a:bodyPr>
          <a:lstStyle/>
          <a:p>
            <a:pPr defTabSz="1219170" fontAlgn="auto" hangingPunct="0">
              <a:spcBef>
                <a:spcPts val="0"/>
              </a:spcBef>
              <a:spcAft>
                <a:spcPts val="0"/>
              </a:spcAft>
            </a:pPr>
            <a:endParaRPr lang="pt-BR" sz="2400">
              <a:solidFill>
                <a:srgbClr val="000000"/>
              </a:solidFill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7DB7CA-AF56-1D48-95AA-7BD4D701BF78}"/>
              </a:ext>
            </a:extLst>
          </p:cNvPr>
          <p:cNvSpPr txBox="1"/>
          <p:nvPr/>
        </p:nvSpPr>
        <p:spPr>
          <a:xfrm>
            <a:off x="782129" y="1530531"/>
            <a:ext cx="300274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Client sends </a:t>
            </a:r>
            <a:r>
              <a:rPr lang="en-US" sz="1867" dirty="0" err="1"/>
              <a:t>endosements</a:t>
            </a:r>
            <a:endParaRPr lang="en-US" sz="1867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515213-4ADA-8245-99C6-6B81B3368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128" y="4014786"/>
            <a:ext cx="3200400" cy="26585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46F0C0E-AF70-8A4A-BC5A-9ECFB3873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71793" y="5667617"/>
            <a:ext cx="1676400" cy="96424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3EAE0CB-04AD-2E44-BD86-821AF7B163C7}"/>
              </a:ext>
            </a:extLst>
          </p:cNvPr>
          <p:cNvSpPr txBox="1"/>
          <p:nvPr/>
        </p:nvSpPr>
        <p:spPr>
          <a:xfrm>
            <a:off x="4176626" y="4838411"/>
            <a:ext cx="567456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A client sends endorsements to the ordering service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5622910-8779-0840-A09B-246088EB1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94" y="2427987"/>
            <a:ext cx="10591809" cy="16135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529C32-A173-2A41-8AEF-4514AE1FBE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9993" y="2361856"/>
            <a:ext cx="1405467" cy="4741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60B6DD-4D90-AC40-B1EA-23AF179C1D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4033" y="2388014"/>
            <a:ext cx="1405467" cy="4741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CF9FD6-1C35-2A44-BDAA-6CE89644C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7405" y="2358867"/>
            <a:ext cx="1405467" cy="4741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8143CF0-2B70-3344-B267-CD145BE904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4012" y="2319508"/>
            <a:ext cx="1540933" cy="47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75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56B33D55-629D-4BAB-AC63-0A367FDF4963}"/>
              </a:ext>
            </a:extLst>
          </p:cNvPr>
          <p:cNvSpPr/>
          <p:nvPr/>
        </p:nvSpPr>
        <p:spPr>
          <a:xfrm>
            <a:off x="121936" y="6209838"/>
            <a:ext cx="1960865" cy="49244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t">
            <a:spAutoFit/>
          </a:bodyPr>
          <a:lstStyle/>
          <a:p>
            <a:pPr defTabSz="1219170" fontAlgn="auto" hangingPunct="0">
              <a:spcBef>
                <a:spcPts val="0"/>
              </a:spcBef>
              <a:spcAft>
                <a:spcPts val="0"/>
              </a:spcAft>
            </a:pPr>
            <a:endParaRPr lang="pt-BR" sz="2400">
              <a:solidFill>
                <a:srgbClr val="000000"/>
              </a:solidFill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7DB7CA-AF56-1D48-95AA-7BD4D701BF78}"/>
              </a:ext>
            </a:extLst>
          </p:cNvPr>
          <p:cNvSpPr txBox="1"/>
          <p:nvPr/>
        </p:nvSpPr>
        <p:spPr>
          <a:xfrm>
            <a:off x="782129" y="1530531"/>
            <a:ext cx="194155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Ordering service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706B62-3D6C-E441-ADCA-D2904DBBB0E6}"/>
              </a:ext>
            </a:extLst>
          </p:cNvPr>
          <p:cNvSpPr/>
          <p:nvPr/>
        </p:nvSpPr>
        <p:spPr>
          <a:xfrm>
            <a:off x="2623527" y="4302326"/>
            <a:ext cx="7590184" cy="954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67" dirty="0"/>
              <a:t>The ordering service establishes the total order of all transactions and broadcasts them as blocks of transactions to all peers in the network.</a:t>
            </a:r>
          </a:p>
          <a:p>
            <a:r>
              <a:rPr lang="en-US" sz="1867" dirty="0"/>
              <a:t>It uses Apache </a:t>
            </a:r>
            <a:r>
              <a:rPr lang="en-US" sz="1867" dirty="0" err="1"/>
              <a:t>kafka</a:t>
            </a:r>
            <a:r>
              <a:rPr lang="en-US" sz="1867" dirty="0"/>
              <a:t> to propagate transactions to peers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7963EBD-DBC3-4346-BC92-B6D036757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94" y="2427987"/>
            <a:ext cx="10591809" cy="16135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3664BE-FF49-9B4C-AC40-C50A6408D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993" y="2361856"/>
            <a:ext cx="1405467" cy="4741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FBB9C5-C218-F442-AD6C-88F13343F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033" y="2388014"/>
            <a:ext cx="1405467" cy="4741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EE90430-5972-E14B-ABBE-D83C35CFC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7405" y="2358867"/>
            <a:ext cx="1405467" cy="4741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403240B-67CA-624B-AA22-D341768F6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012" y="2342512"/>
            <a:ext cx="1540933" cy="47413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9D08C3-D01F-174E-91F6-CCBC525F66B4}"/>
              </a:ext>
            </a:extLst>
          </p:cNvPr>
          <p:cNvSpPr/>
          <p:nvPr/>
        </p:nvSpPr>
        <p:spPr>
          <a:xfrm>
            <a:off x="3954549" y="2786426"/>
            <a:ext cx="1564257" cy="927676"/>
          </a:xfrm>
          <a:prstGeom prst="rect">
            <a:avLst/>
          </a:prstGeom>
          <a:solidFill>
            <a:srgbClr val="FFFF00">
              <a:alpha val="5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</p:spTree>
    <p:extLst>
      <p:ext uri="{BB962C8B-B14F-4D97-AF65-F5344CB8AC3E}">
        <p14:creationId xmlns:p14="http://schemas.microsoft.com/office/powerpoint/2010/main" val="445996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56B33D55-629D-4BAB-AC63-0A367FDF4963}"/>
              </a:ext>
            </a:extLst>
          </p:cNvPr>
          <p:cNvSpPr/>
          <p:nvPr/>
        </p:nvSpPr>
        <p:spPr>
          <a:xfrm>
            <a:off x="121936" y="6209838"/>
            <a:ext cx="1960865" cy="49244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t">
            <a:spAutoFit/>
          </a:bodyPr>
          <a:lstStyle/>
          <a:p>
            <a:pPr defTabSz="1219170" fontAlgn="auto" hangingPunct="0">
              <a:spcBef>
                <a:spcPts val="0"/>
              </a:spcBef>
              <a:spcAft>
                <a:spcPts val="0"/>
              </a:spcAft>
            </a:pPr>
            <a:endParaRPr lang="pt-BR" sz="2400">
              <a:solidFill>
                <a:srgbClr val="000000"/>
              </a:solidFill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7DB7CA-AF56-1D48-95AA-7BD4D701BF78}"/>
              </a:ext>
            </a:extLst>
          </p:cNvPr>
          <p:cNvSpPr txBox="1"/>
          <p:nvPr/>
        </p:nvSpPr>
        <p:spPr>
          <a:xfrm>
            <a:off x="782128" y="1530531"/>
            <a:ext cx="420871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Hyperledger Fabric different approach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BDDB9F7-9641-F449-8602-BD5C4405C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94" y="2427987"/>
            <a:ext cx="10591809" cy="16135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0677BB-32A9-4C4C-8292-3BA6AA554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993" y="2361856"/>
            <a:ext cx="1405467" cy="4741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A47C33-746E-B94B-8485-AED3D752F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033" y="2388014"/>
            <a:ext cx="1405467" cy="4741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02F6038-B71D-324A-AA20-78D6AD604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7405" y="2358867"/>
            <a:ext cx="1405467" cy="4741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5167082-AA48-464D-ABDA-A5003C41E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012" y="2342512"/>
            <a:ext cx="1540933" cy="4741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6FE29C7-A53F-6343-8140-AD37FE8E0644}"/>
              </a:ext>
            </a:extLst>
          </p:cNvPr>
          <p:cNvSpPr/>
          <p:nvPr/>
        </p:nvSpPr>
        <p:spPr>
          <a:xfrm>
            <a:off x="1130766" y="4418287"/>
            <a:ext cx="9372105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67" dirty="0"/>
              <a:t>When a peer receives a block, it validates every transaction, eliminates those that were based on state that has become invalid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096065-2E4B-F144-BB76-FA2C60A38594}"/>
              </a:ext>
            </a:extLst>
          </p:cNvPr>
          <p:cNvSpPr/>
          <p:nvPr/>
        </p:nvSpPr>
        <p:spPr>
          <a:xfrm>
            <a:off x="6407500" y="2831927"/>
            <a:ext cx="1564257" cy="927676"/>
          </a:xfrm>
          <a:prstGeom prst="rect">
            <a:avLst/>
          </a:prstGeom>
          <a:solidFill>
            <a:srgbClr val="FFFF00">
              <a:alpha val="5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</p:spTree>
    <p:extLst>
      <p:ext uri="{BB962C8B-B14F-4D97-AF65-F5344CB8AC3E}">
        <p14:creationId xmlns:p14="http://schemas.microsoft.com/office/powerpoint/2010/main" val="526414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56B33D55-629D-4BAB-AC63-0A367FDF4963}"/>
              </a:ext>
            </a:extLst>
          </p:cNvPr>
          <p:cNvSpPr/>
          <p:nvPr/>
        </p:nvSpPr>
        <p:spPr>
          <a:xfrm>
            <a:off x="121936" y="6209838"/>
            <a:ext cx="1960865" cy="49244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t">
            <a:spAutoFit/>
          </a:bodyPr>
          <a:lstStyle/>
          <a:p>
            <a:pPr defTabSz="1219170" fontAlgn="auto" hangingPunct="0">
              <a:spcBef>
                <a:spcPts val="0"/>
              </a:spcBef>
              <a:spcAft>
                <a:spcPts val="0"/>
              </a:spcAft>
            </a:pPr>
            <a:endParaRPr lang="pt-BR" sz="2400">
              <a:solidFill>
                <a:srgbClr val="000000"/>
              </a:solidFill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399F97-D2DF-244C-AA4D-53FE7AA0B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94" y="2427987"/>
            <a:ext cx="10591809" cy="16135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B9C0E2-24FD-7845-8D07-CDAB6B564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993" y="2361856"/>
            <a:ext cx="1405467" cy="4741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9801A3-B418-3540-A3D1-CFA609FD4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033" y="2388014"/>
            <a:ext cx="1405467" cy="4741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85D7E0-9C3C-2E4D-90D0-A9536F218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7405" y="2358867"/>
            <a:ext cx="1405467" cy="4741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A59C5B-D210-5A4F-96B4-871836739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012" y="2342512"/>
            <a:ext cx="1540933" cy="47413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3720D26-B391-2F46-8620-C761AB9C94C2}"/>
              </a:ext>
            </a:extLst>
          </p:cNvPr>
          <p:cNvSpPr/>
          <p:nvPr/>
        </p:nvSpPr>
        <p:spPr>
          <a:xfrm>
            <a:off x="1130766" y="4418287"/>
            <a:ext cx="9372105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67" dirty="0"/>
              <a:t>commits valid transactions to its local ledger.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9C0E6A-6946-1D47-B3E0-3F16E72660A2}"/>
              </a:ext>
            </a:extLst>
          </p:cNvPr>
          <p:cNvSpPr/>
          <p:nvPr/>
        </p:nvSpPr>
        <p:spPr>
          <a:xfrm>
            <a:off x="8916856" y="2833001"/>
            <a:ext cx="1564257" cy="927676"/>
          </a:xfrm>
          <a:prstGeom prst="rect">
            <a:avLst/>
          </a:prstGeom>
          <a:solidFill>
            <a:srgbClr val="FFFF00">
              <a:alpha val="5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</p:spTree>
    <p:extLst>
      <p:ext uri="{BB962C8B-B14F-4D97-AF65-F5344CB8AC3E}">
        <p14:creationId xmlns:p14="http://schemas.microsoft.com/office/powerpoint/2010/main" val="2013464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3914353"/>
              </p:ext>
            </p:extLst>
          </p:nvPr>
        </p:nvGraphicFramePr>
        <p:xfrm>
          <a:off x="377953" y="1758700"/>
          <a:ext cx="11442700" cy="46103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4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40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366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72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6542">
                <a:tc rowSpan="7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Security</a:t>
                      </a:r>
                    </a:p>
                  </a:txBody>
                  <a:tcPr vert="vert270" anchor="ctr">
                    <a:solidFill>
                      <a:srgbClr val="20939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200" rtl="0" eaLnBrk="1" latinLnBrk="0" hangingPunct="1">
                        <a:buFont typeface="Arial" charset="0"/>
                        <a:buNone/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Feature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457200" rtl="0" eaLnBrk="1" latinLnBrk="0" hangingPunct="1">
                        <a:buFont typeface="Arial" charset="0"/>
                        <a:buNone/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IBM</a:t>
                      </a:r>
                      <a:r>
                        <a:rPr lang="en-US" sz="12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Blockchain</a:t>
                      </a:r>
                      <a:endParaRPr 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457200" rtl="0" eaLnBrk="1" latinLnBrk="0" hangingPunct="1">
                        <a:buFont typeface="Arial" charset="0"/>
                        <a:buNone/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Glossary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265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0939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Permission model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900" i="1" dirty="0"/>
                        <a:t>Value</a:t>
                      </a:r>
                      <a:r>
                        <a:rPr lang="en-US" sz="900" dirty="0"/>
                        <a:t>:</a:t>
                      </a:r>
                      <a:r>
                        <a:rPr lang="en-US" sz="900" baseline="0" dirty="0"/>
                        <a:t> </a:t>
                      </a:r>
                      <a:r>
                        <a:rPr lang="en-US" sz="900" dirty="0"/>
                        <a:t>Permissioned platforms restrict privileges for reading, transacting,</a:t>
                      </a:r>
                      <a:r>
                        <a:rPr lang="en-US" sz="900" baseline="0" dirty="0"/>
                        <a:t> and participating in consensus to permissioned entities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900" i="1" dirty="0"/>
                        <a:t>Capability</a:t>
                      </a:r>
                      <a:r>
                        <a:rPr lang="en-US" sz="900" i="1" baseline="0" dirty="0"/>
                        <a:t>: </a:t>
                      </a:r>
                      <a:r>
                        <a:rPr lang="en-US" sz="900" dirty="0"/>
                        <a:t>Implemented</a:t>
                      </a:r>
                      <a:r>
                        <a:rPr lang="en-US" sz="900" baseline="0" dirty="0"/>
                        <a:t> through a </a:t>
                      </a:r>
                      <a:r>
                        <a:rPr lang="en-US" sz="900" b="1" baseline="0" dirty="0"/>
                        <a:t>membership services</a:t>
                      </a:r>
                      <a:r>
                        <a:rPr lang="en-US" sz="900" b="0" baseline="0" dirty="0"/>
                        <a:t> which provides identities in the form of X.509 certificates. designed to be pluggable</a:t>
                      </a:r>
                      <a:endParaRPr lang="en-US" sz="9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dirty="0">
                          <a:hlinkClick r:id="rId3"/>
                        </a:rPr>
                        <a:t>https://hyperledger-fabric.readthedocs.io/en/latest/glossary.html#membership-services</a:t>
                      </a:r>
                      <a:endParaRPr lang="en-US" sz="800" b="0" dirty="0"/>
                    </a:p>
                    <a:p>
                      <a:endParaRPr lang="en-US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18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20939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Privacy and confidentiality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900" i="1" dirty="0"/>
                        <a:t>Value: </a:t>
                      </a:r>
                      <a:r>
                        <a:rPr lang="en-US" sz="900" i="0" dirty="0"/>
                        <a:t>Identity of participants and transaction data should</a:t>
                      </a:r>
                      <a:r>
                        <a:rPr lang="en-US" sz="900" i="0" baseline="0" dirty="0"/>
                        <a:t> not be discerned or linkable by other parties </a:t>
                      </a:r>
                      <a:endParaRPr lang="en-US" sz="900" i="1" dirty="0"/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900" i="1" dirty="0"/>
                        <a:t>Capability:</a:t>
                      </a:r>
                      <a:r>
                        <a:rPr lang="en-US" sz="900" dirty="0"/>
                        <a:t> Hyperledger Fabric offers</a:t>
                      </a:r>
                      <a:r>
                        <a:rPr lang="en-US" sz="900" baseline="0" dirty="0"/>
                        <a:t> complete transaction isolation and confidentiality through </a:t>
                      </a:r>
                      <a:r>
                        <a:rPr lang="en-US" sz="900" b="1" baseline="0" dirty="0"/>
                        <a:t>channels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900" b="0" i="1" baseline="0" dirty="0"/>
                        <a:t>Capability: </a:t>
                      </a:r>
                      <a:r>
                        <a:rPr lang="en-US" sz="900" b="0" baseline="0" dirty="0"/>
                        <a:t>Regulators and auditors can be permissioned to have greater visibility into the network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hlinkClick r:id="rId4"/>
                        </a:rPr>
                        <a:t>https://hyperledger-fabric.readthedocs.io/en/latest/glossary.html#channel</a:t>
                      </a:r>
                      <a:endParaRPr lang="en-US" sz="800" dirty="0"/>
                    </a:p>
                    <a:p>
                      <a:endParaRPr lang="en-US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526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20939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Runtime isolation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900" i="1" dirty="0"/>
                        <a:t>Value:</a:t>
                      </a:r>
                      <a:r>
                        <a:rPr lang="en-US" sz="900" i="0" dirty="0"/>
                        <a:t> Smart contracts must be executed in isolated environments to</a:t>
                      </a:r>
                      <a:r>
                        <a:rPr lang="en-US" sz="900" i="0" baseline="0" dirty="0"/>
                        <a:t> protect against subversion of individual contracts, </a:t>
                      </a:r>
                      <a:endParaRPr lang="en-US" sz="900" i="1" dirty="0"/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900" i="1" dirty="0"/>
                        <a:t>Capability:</a:t>
                      </a:r>
                      <a:r>
                        <a:rPr lang="en-US" sz="900" i="1" baseline="0" dirty="0"/>
                        <a:t> </a:t>
                      </a:r>
                      <a:r>
                        <a:rPr lang="en-US" sz="900" dirty="0"/>
                        <a:t>Each contract</a:t>
                      </a:r>
                      <a:r>
                        <a:rPr lang="en-US" sz="900" baseline="0" dirty="0"/>
                        <a:t> runs in its own </a:t>
                      </a:r>
                      <a:r>
                        <a:rPr lang="en-US" sz="900" b="1" baseline="0" dirty="0"/>
                        <a:t>Docker</a:t>
                      </a:r>
                      <a:r>
                        <a:rPr lang="en-US" sz="900" baseline="0" dirty="0"/>
                        <a:t> container, providing complete isolation between contracts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3536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0939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Access control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900" i="1" dirty="0"/>
                        <a:t>Value:</a:t>
                      </a:r>
                      <a:r>
                        <a:rPr lang="en-US" sz="900" i="0" dirty="0"/>
                        <a:t> Access to the network</a:t>
                      </a:r>
                      <a:r>
                        <a:rPr lang="en-US" sz="900" i="0" baseline="0" dirty="0"/>
                        <a:t> must be managed to protect privacy and confidentiality</a:t>
                      </a:r>
                      <a:endParaRPr lang="en-US" sz="900" i="1" dirty="0"/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900" i="1" dirty="0"/>
                        <a:t>Capability: </a:t>
                      </a:r>
                      <a:r>
                        <a:rPr lang="en-US" sz="900" dirty="0"/>
                        <a:t>Hyperledger Fabric provides</a:t>
                      </a:r>
                      <a:r>
                        <a:rPr lang="en-US" sz="900" baseline="0" dirty="0"/>
                        <a:t> a framework to easily integrate access controls using the </a:t>
                      </a:r>
                      <a:r>
                        <a:rPr lang="en-US" sz="900" b="1" baseline="0" dirty="0"/>
                        <a:t>Certificate Authority (CA)</a:t>
                      </a:r>
                      <a:r>
                        <a:rPr lang="en-US" sz="900" b="0" baseline="0" dirty="0"/>
                        <a:t>. The CA provides the necessary certificates to </a:t>
                      </a:r>
                      <a:r>
                        <a:rPr lang="en-US" sz="900" b="1" baseline="0" dirty="0"/>
                        <a:t>enroll</a:t>
                      </a:r>
                      <a:r>
                        <a:rPr lang="en-US" sz="900" b="0" baseline="0" dirty="0"/>
                        <a:t> and issue </a:t>
                      </a:r>
                      <a:r>
                        <a:rPr lang="en-US" sz="900" b="1" baseline="0" dirty="0"/>
                        <a:t>transactions</a:t>
                      </a:r>
                      <a:r>
                        <a:rPr lang="en-US" sz="900" b="0" baseline="0" dirty="0"/>
                        <a:t> in the network and is designed to be pluggable in order to leverage existing, trusted, certificate authorities</a:t>
                      </a:r>
                      <a:endParaRPr lang="en-US" sz="9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457200" rtl="0" eaLnBrk="1" latinLnBrk="0" hangingPunct="1">
                        <a:buFont typeface="Arial" charset="0"/>
                        <a:buNone/>
                      </a:pPr>
                      <a:r>
                        <a:rPr lang="en-US" sz="800" dirty="0">
                          <a:hlinkClick r:id="rId5"/>
                        </a:rPr>
                        <a:t>https://hyperledger-fabric.readthedocs.io/en/latest/glossary.html#fabric-ca</a:t>
                      </a:r>
                      <a:endParaRPr lang="en-US" sz="800" dirty="0"/>
                    </a:p>
                    <a:p>
                      <a:pPr marL="0" indent="0" algn="l" defTabSz="457200" rtl="0" eaLnBrk="1" latinLnBrk="0" hangingPunct="1">
                        <a:buFont typeface="Arial" charset="0"/>
                        <a:buNone/>
                      </a:pPr>
                      <a:endParaRPr lang="en-US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1806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0939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Resistance to attacks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900" i="1" dirty="0"/>
                        <a:t>Value:</a:t>
                      </a:r>
                      <a:r>
                        <a:rPr lang="en-US" sz="900" i="0" dirty="0"/>
                        <a:t> Production networks must be able to prevent failure from either accidental disruption or</a:t>
                      </a:r>
                      <a:r>
                        <a:rPr lang="en-US" sz="900" i="0" baseline="0" dirty="0"/>
                        <a:t> malicious action</a:t>
                      </a:r>
                      <a:endParaRPr lang="en-US" sz="900" i="1" dirty="0"/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900" i="1" dirty="0"/>
                        <a:t>Capability: </a:t>
                      </a:r>
                      <a:r>
                        <a:rPr lang="en-US" sz="900" dirty="0"/>
                        <a:t>Hyperledger Fabric provides </a:t>
                      </a:r>
                      <a:r>
                        <a:rPr lang="en-US" sz="900" b="0" dirty="0"/>
                        <a:t>fault tolerance for both simple server crashes and complex instances of malicious or accidental behavior</a:t>
                      </a:r>
                      <a:r>
                        <a:rPr lang="en-US" sz="900" b="0" baseline="0" dirty="0"/>
                        <a:t> and collusion (Byzantine Fault Tolerance)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900" i="1" dirty="0"/>
                        <a:t>Capability: </a:t>
                      </a:r>
                      <a:r>
                        <a:rPr lang="en-US" sz="900" dirty="0"/>
                        <a:t>Specification</a:t>
                      </a:r>
                      <a:r>
                        <a:rPr lang="en-US" sz="900" baseline="0" dirty="0"/>
                        <a:t> of </a:t>
                      </a:r>
                      <a:r>
                        <a:rPr lang="en-US" sz="900" b="1" baseline="0" dirty="0"/>
                        <a:t>endorsement policies</a:t>
                      </a:r>
                      <a:r>
                        <a:rPr lang="en-US" sz="900" b="0" baseline="0" dirty="0"/>
                        <a:t> define the rules for establishing consensus for a specific smart contract</a:t>
                      </a:r>
                      <a:endParaRPr lang="en-US" sz="9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hlinkClick r:id="rId6"/>
                        </a:rPr>
                        <a:t>https://hyperledger-fabric.readthedocs.io/en/latest/glossary.html#endorsement-policy</a:t>
                      </a:r>
                      <a:endParaRPr lang="en-US" sz="800" dirty="0"/>
                    </a:p>
                    <a:p>
                      <a:endParaRPr lang="en-US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5265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0939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High security deployment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900" i="1" dirty="0"/>
                        <a:t>Value: </a:t>
                      </a:r>
                      <a:r>
                        <a:rPr lang="en-US" sz="900" i="0" dirty="0"/>
                        <a:t>Production</a:t>
                      </a:r>
                      <a:r>
                        <a:rPr lang="en-US" sz="900" i="0" baseline="0" dirty="0"/>
                        <a:t> networks handling critical transaction infrastructure must provide enhanced security capabilities</a:t>
                      </a:r>
                      <a:endParaRPr lang="en-US" sz="900" i="1" dirty="0"/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900" i="1" dirty="0"/>
                        <a:t>Capability: </a:t>
                      </a:r>
                      <a:r>
                        <a:rPr lang="en-US" sz="900" dirty="0"/>
                        <a:t>The </a:t>
                      </a:r>
                      <a:r>
                        <a:rPr lang="en-US" sz="900" b="0" dirty="0"/>
                        <a:t>High</a:t>
                      </a:r>
                      <a:r>
                        <a:rPr lang="en-US" sz="900" b="0" baseline="0" dirty="0"/>
                        <a:t> Security Business Network (HSBN) </a:t>
                      </a:r>
                      <a:r>
                        <a:rPr lang="en-US" sz="9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provides hardened security, partitioned execution, high performance, and pre-optimized compute stack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900" b="0" i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Capability: </a:t>
                      </a:r>
                      <a:r>
                        <a:rPr lang="en-US" sz="9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 Secure Service Container feature limits admin access and stores the keys in FIPS 140-2 Level 4 HSM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77953" y="1118937"/>
            <a:ext cx="11442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"/>
              </a:spcBef>
              <a:buClr>
                <a:schemeClr val="tx1"/>
              </a:buClr>
            </a:pPr>
            <a:r>
              <a:rPr lang="en-US" sz="1600" dirty="0">
                <a:solidFill>
                  <a:schemeClr val="tx1"/>
                </a:solidFill>
                <a:latin typeface="+mn-lt"/>
                <a:cs typeface="ＭＳ Ｐゴシック" charset="0"/>
              </a:rPr>
              <a:t>Enterprise blockchain networks require a high degree of security to protect confidential data and proprietary information </a:t>
            </a:r>
          </a:p>
        </p:txBody>
      </p:sp>
    </p:spTree>
    <p:extLst>
      <p:ext uri="{BB962C8B-B14F-4D97-AF65-F5344CB8AC3E}">
        <p14:creationId xmlns:p14="http://schemas.microsoft.com/office/powerpoint/2010/main" val="1921882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8248011"/>
              </p:ext>
            </p:extLst>
          </p:nvPr>
        </p:nvGraphicFramePr>
        <p:xfrm>
          <a:off x="377953" y="1758700"/>
          <a:ext cx="11442700" cy="4392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4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40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88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55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7013">
                <a:tc rowSpan="5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Scalability</a:t>
                      </a:r>
                    </a:p>
                  </a:txBody>
                  <a:tcPr vert="vert270" anchor="ctr">
                    <a:solidFill>
                      <a:srgbClr val="5F62A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200" rtl="0" eaLnBrk="1" latinLnBrk="0" hangingPunct="1">
                        <a:buFont typeface="Arial" charset="0"/>
                        <a:buNone/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Feature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457200" rtl="0" eaLnBrk="1" latinLnBrk="0" hangingPunct="1">
                        <a:buFont typeface="Arial" charset="0"/>
                        <a:buNone/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IBM Blockchain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457200" rtl="0" eaLnBrk="1" latinLnBrk="0" hangingPunct="1">
                        <a:buFont typeface="Arial" charset="0"/>
                        <a:buNone/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Glossary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0707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0939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Throughput</a:t>
                      </a:r>
                    </a:p>
                  </a:txBody>
                  <a:tcPr marL="57150" marR="0" marT="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000" i="1" dirty="0"/>
                        <a:t>Value: </a:t>
                      </a:r>
                      <a:r>
                        <a:rPr lang="en-US" sz="1000" i="0" dirty="0"/>
                        <a:t>Transaction</a:t>
                      </a:r>
                      <a:r>
                        <a:rPr lang="en-US" sz="1000" i="0" baseline="0" dirty="0"/>
                        <a:t> throughput must be able to scale as networks grow</a:t>
                      </a:r>
                      <a:endParaRPr lang="en-US" sz="1000" i="1" dirty="0"/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000" i="1" dirty="0"/>
                        <a:t>Capability: </a:t>
                      </a:r>
                      <a:r>
                        <a:rPr lang="en-US" sz="1000" dirty="0"/>
                        <a:t>Although not yet</a:t>
                      </a:r>
                      <a:r>
                        <a:rPr lang="en-US" sz="1000" baseline="0" dirty="0"/>
                        <a:t> public, Hyperledger Fabric has been able to scale to 1000s of transactions per second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000" b="0" i="1" dirty="0"/>
                        <a:t>Capability: </a:t>
                      </a:r>
                      <a:r>
                        <a:rPr lang="en-US" sz="1000" b="0" dirty="0"/>
                        <a:t>Benchmarking done by independent set of researchers demonstrates a peak throughput of 1273 transactions/sec for Hyperledger Fabric version 0.6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000" b="0" i="1" dirty="0"/>
                        <a:t>Capability: </a:t>
                      </a:r>
                      <a:r>
                        <a:rPr lang="en-US" sz="1000" b="0" dirty="0"/>
                        <a:t>Throughput</a:t>
                      </a:r>
                      <a:r>
                        <a:rPr lang="en-US" sz="1000" b="0" baseline="0" dirty="0"/>
                        <a:t> likely to be higher given changes for Hyperledger Fabric version 1.0</a:t>
                      </a:r>
                      <a:endParaRPr lang="en-US" sz="10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07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20939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Number of Nodes</a:t>
                      </a:r>
                    </a:p>
                  </a:txBody>
                  <a:tcPr marL="57150" marR="0" marT="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000" i="1" dirty="0"/>
                        <a:t>Value</a:t>
                      </a:r>
                      <a:r>
                        <a:rPr lang="en-US" sz="1000" i="0" dirty="0"/>
                        <a:t>: Nodes must be created for participants serving</a:t>
                      </a:r>
                      <a:r>
                        <a:rPr lang="en-US" sz="1000" i="0" baseline="0" dirty="0"/>
                        <a:t> specific roles as the network grows</a:t>
                      </a:r>
                      <a:endParaRPr lang="en-US" sz="1000" i="1" dirty="0"/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000" i="1" dirty="0"/>
                        <a:t>Capability: </a:t>
                      </a:r>
                      <a:r>
                        <a:rPr lang="en-US" sz="1000" dirty="0"/>
                        <a:t>Separate roles of </a:t>
                      </a:r>
                      <a:r>
                        <a:rPr lang="en-US" sz="1000" b="1" dirty="0"/>
                        <a:t>endorsers</a:t>
                      </a:r>
                      <a:r>
                        <a:rPr lang="en-US" sz="1000" dirty="0"/>
                        <a:t> and </a:t>
                      </a:r>
                      <a:r>
                        <a:rPr lang="en-US" sz="1000" b="1" dirty="0"/>
                        <a:t>committers</a:t>
                      </a:r>
                      <a:r>
                        <a:rPr lang="en-US" sz="1000" dirty="0"/>
                        <a:t> and the ability to define private subnetworks, business networks can easily scale to thousands of nodes </a:t>
                      </a:r>
                      <a:endParaRPr lang="en-US" sz="1000" b="0" baseline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04C4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Endorsement</a:t>
                      </a: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04C4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04C4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https://hyperledger-fabric.readthedocs.io/en/latest/glossary.html#endorsement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04C4C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04C4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Commitment - </a:t>
                      </a: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04C4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https://hyperledger-fabric.readthedocs.io/en/latest/glossary.html#commitment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04C4C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04C4C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0" marT="0" marB="0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36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20939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Load Distribution</a:t>
                      </a:r>
                    </a:p>
                  </a:txBody>
                  <a:tcPr marL="57150" marR="0" marT="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000" i="1" dirty="0"/>
                        <a:t>Value</a:t>
                      </a:r>
                      <a:r>
                        <a:rPr lang="en-US" sz="1000" i="0" dirty="0"/>
                        <a:t>:</a:t>
                      </a:r>
                      <a:r>
                        <a:rPr lang="en-US" sz="1000" i="0" baseline="0" dirty="0"/>
                        <a:t> Transaction processing must be distributed among nodes in the network to improve performance and scalability</a:t>
                      </a:r>
                      <a:endParaRPr lang="en-US" sz="1000" i="1" dirty="0"/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000" i="1" dirty="0"/>
                        <a:t>Capability: </a:t>
                      </a:r>
                      <a:r>
                        <a:rPr lang="en-US" sz="1000" dirty="0"/>
                        <a:t>Hyperledger Fabric defines </a:t>
                      </a:r>
                      <a:r>
                        <a:rPr lang="en-US" sz="1000" b="1" dirty="0"/>
                        <a:t>committers</a:t>
                      </a:r>
                      <a:r>
                        <a:rPr lang="en-US" sz="1000" dirty="0"/>
                        <a:t> and </a:t>
                      </a:r>
                      <a:r>
                        <a:rPr lang="en-US" sz="1000" b="1" dirty="0"/>
                        <a:t>endorsers</a:t>
                      </a:r>
                      <a:r>
                        <a:rPr lang="en-US" sz="1000" dirty="0"/>
                        <a:t> as separate roles, allowing expensive operations such as ordering and endorsement to be done by separate nodes, thus improving scalability.</a:t>
                      </a:r>
                      <a:r>
                        <a:rPr lang="en-US" sz="1000" baseline="0" dirty="0"/>
                        <a:t> Not all nodes endorse every transaction, improving scalability even further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04C4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Endorsement</a:t>
                      </a: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04C4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04C4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https://hyperledger-fabric.readthedocs.io/en/latest/glossary.html#endorsement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04C4C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04C4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Commitment - </a:t>
                      </a: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04C4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https://hyperledger-fabric.readthedocs.io/en/latest/glossary.html#commitment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04C4C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5728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0939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Number of Networks</a:t>
                      </a:r>
                    </a:p>
                  </a:txBody>
                  <a:tcPr marL="57150" marR="0" marT="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000" i="1" dirty="0"/>
                        <a:t>Value:</a:t>
                      </a:r>
                      <a:r>
                        <a:rPr lang="en-US" sz="1000" i="0" dirty="0"/>
                        <a:t> Participants will need to participate in multiple</a:t>
                      </a:r>
                      <a:r>
                        <a:rPr lang="en-US" sz="1000" i="0" baseline="0" dirty="0"/>
                        <a:t> private networks depending on the business use-case</a:t>
                      </a:r>
                      <a:endParaRPr lang="en-US" sz="1000" i="1" dirty="0"/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000" i="1" dirty="0"/>
                        <a:t>Capability: </a:t>
                      </a:r>
                      <a:r>
                        <a:rPr lang="en-US" sz="1000" dirty="0"/>
                        <a:t>A single Hyperledger Fabric </a:t>
                      </a:r>
                      <a:r>
                        <a:rPr lang="en-US" sz="1000" b="0" dirty="0"/>
                        <a:t>node</a:t>
                      </a:r>
                      <a:r>
                        <a:rPr lang="en-US" sz="1000" dirty="0"/>
                        <a:t> can participate in a large number of networks making the deployment easier to manage for entities that participate in multiple networks.</a:t>
                      </a:r>
                      <a:r>
                        <a:rPr lang="en-US" sz="1000" baseline="0" dirty="0"/>
                        <a:t> 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000" dirty="0"/>
                        <a:t>Nodes are able to join multiple </a:t>
                      </a:r>
                      <a:r>
                        <a:rPr lang="en-US" sz="1000" b="1" dirty="0"/>
                        <a:t>channels</a:t>
                      </a:r>
                      <a:r>
                        <a:rPr lang="en-US" sz="1000" dirty="0"/>
                        <a:t> within the broader blockchain network to participate separately in private transactions.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hlinkClick r:id="rId4"/>
                        </a:rPr>
                        <a:t>https://hyperledger-fabric.readthedocs.io/en/latest/glossary.html#channel</a:t>
                      </a:r>
                      <a:endParaRPr lang="en-US" sz="800" dirty="0"/>
                    </a:p>
                    <a:p>
                      <a:pPr algn="l"/>
                      <a:endParaRPr lang="en-US" sz="800" dirty="0"/>
                    </a:p>
                  </a:txBody>
                  <a:tcPr marL="57150" marR="0" marT="0" marB="0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77953" y="1118937"/>
            <a:ext cx="11442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"/>
              </a:spcBef>
              <a:buClr>
                <a:schemeClr val="tx1"/>
              </a:buClr>
            </a:pPr>
            <a:r>
              <a:rPr lang="en-US" sz="1600" dirty="0">
                <a:solidFill>
                  <a:schemeClr val="tx1"/>
                </a:solidFill>
                <a:latin typeface="+mn-lt"/>
                <a:cs typeface="ＭＳ Ｐゴシック" charset="0"/>
              </a:rPr>
              <a:t>Blockchain networks must be able to scale as the business networks grow, new participants join, and transaction throughput increases</a:t>
            </a:r>
          </a:p>
        </p:txBody>
      </p:sp>
    </p:spTree>
    <p:extLst>
      <p:ext uri="{BB962C8B-B14F-4D97-AF65-F5344CB8AC3E}">
        <p14:creationId xmlns:p14="http://schemas.microsoft.com/office/powerpoint/2010/main" val="2058206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Consensus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2465616"/>
              </p:ext>
            </p:extLst>
          </p:nvPr>
        </p:nvGraphicFramePr>
        <p:xfrm>
          <a:off x="377953" y="1758700"/>
          <a:ext cx="11442700" cy="44873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4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40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95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3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0280">
                <a:tc rowSpan="6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Consensus</a:t>
                      </a:r>
                    </a:p>
                  </a:txBody>
                  <a:tcPr vert="vert27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200" rtl="0" eaLnBrk="1" latinLnBrk="0" hangingPunct="1">
                        <a:buFont typeface="Arial" charset="0"/>
                        <a:buNone/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Feature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457200" rtl="0" eaLnBrk="1" latinLnBrk="0" hangingPunct="1">
                        <a:buFont typeface="Arial" charset="0"/>
                        <a:buNone/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IBM Blockchain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457200" rtl="0" eaLnBrk="1" latinLnBrk="0" hangingPunct="1">
                        <a:buFont typeface="Arial" charset="0"/>
                        <a:buNone/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Glossary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4360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0939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Failure Modes</a:t>
                      </a:r>
                    </a:p>
                  </a:txBody>
                  <a:tcPr marL="57150" marR="0" marT="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000" i="1" dirty="0"/>
                        <a:t>Value:</a:t>
                      </a:r>
                      <a:r>
                        <a:rPr lang="en-US" sz="1000" i="0" dirty="0"/>
                        <a:t> Blockchain networks must have appropriate failure</a:t>
                      </a:r>
                      <a:r>
                        <a:rPr lang="en-US" sz="1000" i="0" baseline="0" dirty="0"/>
                        <a:t> modes to prevent malicious actors or accidents disrupting network performance</a:t>
                      </a:r>
                      <a:endParaRPr lang="en-US" sz="1000" i="1" dirty="0"/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000" i="1" dirty="0"/>
                        <a:t>Capability: </a:t>
                      </a:r>
                      <a:r>
                        <a:rPr lang="en-US" sz="1000" dirty="0"/>
                        <a:t>Consensus is </a:t>
                      </a:r>
                      <a:r>
                        <a:rPr lang="en-US" sz="1000" b="1" dirty="0"/>
                        <a:t>pluggable </a:t>
                      </a:r>
                      <a:r>
                        <a:rPr lang="en-US" sz="1000" dirty="0"/>
                        <a:t>and different </a:t>
                      </a:r>
                      <a:r>
                        <a:rPr lang="en-US" sz="1000" b="1" dirty="0"/>
                        <a:t>algorithms</a:t>
                      </a:r>
                      <a:r>
                        <a:rPr lang="en-US" sz="1000" dirty="0"/>
                        <a:t> can be plugged in to support these failure modes as well as others such as omission failures, timing failures etc.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Existing level of trust and sensitivity of the blockchain application, different failure modes are appropriate in different situations. 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43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20939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Pluggable Consensus</a:t>
                      </a:r>
                    </a:p>
                  </a:txBody>
                  <a:tcPr marL="57150" marR="0" marT="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100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Value: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Existing level of trust and sensitivity of the blockchain application, different failure modes are appropriate in different situations. Since Blockchain technology is quickly evolving, having support </a:t>
                      </a: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</a:t>
                      </a: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pluggability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makes the platform future proof </a:t>
                      </a:r>
                      <a:endParaRPr lang="en-US" sz="1000" b="1" dirty="0"/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000" b="0" i="1" dirty="0"/>
                        <a:t>Capability:</a:t>
                      </a:r>
                      <a:r>
                        <a:rPr lang="en-US" sz="1000" b="0" i="1" baseline="0" dirty="0"/>
                        <a:t> </a:t>
                      </a:r>
                      <a:r>
                        <a:rPr lang="en-US" sz="1000" b="1" dirty="0"/>
                        <a:t>Consensus </a:t>
                      </a:r>
                      <a:r>
                        <a:rPr lang="en-US" sz="1000" dirty="0"/>
                        <a:t>is </a:t>
                      </a:r>
                      <a:r>
                        <a:rPr lang="en-US" sz="1000" b="0" dirty="0"/>
                        <a:t>pluggable and different algorithms </a:t>
                      </a:r>
                      <a:r>
                        <a:rPr lang="en-US" sz="1000" dirty="0"/>
                        <a:t>can be plugged in to support these failure modes as well as others such as omission failures, timing failures etc.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dirty="0">
                          <a:hlinkClick r:id="rId2"/>
                        </a:rPr>
                        <a:t>https://hyperledger-fabric.readthedocs.io/en/latest/glossary.html#consensus</a:t>
                      </a:r>
                      <a:endParaRPr lang="en-US" sz="800" b="0" dirty="0"/>
                    </a:p>
                    <a:p>
                      <a:endParaRPr lang="en-US" sz="8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182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20939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Algorithms Available</a:t>
                      </a:r>
                    </a:p>
                  </a:txBody>
                  <a:tcPr marL="57150" marR="0" marT="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000" i="1" dirty="0"/>
                        <a:t>Value:</a:t>
                      </a:r>
                      <a:r>
                        <a:rPr lang="en-US" sz="1000" i="0" dirty="0"/>
                        <a:t> Business use-cases drive determination of appropriate consensus algorithm</a:t>
                      </a:r>
                      <a:endParaRPr lang="en-US" sz="1000" i="1" dirty="0"/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000" i="1" dirty="0"/>
                        <a:t>Capability: </a:t>
                      </a:r>
                      <a:r>
                        <a:rPr lang="en-US" sz="1000" dirty="0"/>
                        <a:t>Hyperledger Fabric provides support for </a:t>
                      </a:r>
                      <a:r>
                        <a:rPr lang="en-US" sz="1000" b="1" dirty="0"/>
                        <a:t>pluggable consensus </a:t>
                      </a:r>
                      <a:r>
                        <a:rPr lang="en-US" sz="1000" dirty="0"/>
                        <a:t>so that multiple failure modes can be supported.</a:t>
                      </a:r>
                      <a:r>
                        <a:rPr lang="en-US" sz="1000" baseline="0" dirty="0"/>
                        <a:t> Mechanisms supported currently include </a:t>
                      </a:r>
                      <a:r>
                        <a:rPr lang="en-US" sz="1000" b="1" baseline="0" dirty="0"/>
                        <a:t>Apache Kafka </a:t>
                      </a:r>
                      <a:r>
                        <a:rPr lang="en-US" sz="1000" baseline="0" dirty="0"/>
                        <a:t>based crash fault tolerant consensus, and </a:t>
                      </a:r>
                      <a:r>
                        <a:rPr lang="en-US" sz="1000" b="1" baseline="0" dirty="0"/>
                        <a:t>SBFT/PBFT 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dirty="0">
                          <a:hlinkClick r:id="rId2"/>
                        </a:rPr>
                        <a:t>https://hyperledger-fabric.readthedocs.io/en/latest/glossary.html#consensus</a:t>
                      </a:r>
                      <a:endParaRPr lang="en-US" sz="800" b="0" dirty="0"/>
                    </a:p>
                    <a:p>
                      <a:endParaRPr lang="en-US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1759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0939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Trust Models</a:t>
                      </a:r>
                    </a:p>
                  </a:txBody>
                  <a:tcPr marL="57150" marR="0" marT="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defTabSz="457200" rtl="0" eaLnBrk="1" latinLnBrk="0" hangingPunct="1">
                        <a:buFont typeface="Arial" charset="0"/>
                        <a:buChar char="•"/>
                      </a:pPr>
                      <a:r>
                        <a:rPr lang="en-US" sz="100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  <a:r>
                        <a:rPr lang="en-US" sz="10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Trust models govern</a:t>
                      </a:r>
                      <a:r>
                        <a:rPr lang="en-US" sz="1000" i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the structure of business networks. Blockchains must reflect these trust models while enabling distributed trust to emerge </a:t>
                      </a:r>
                      <a:endParaRPr lang="en-US" sz="10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457200" rtl="0" eaLnBrk="1" latinLnBrk="0" hangingPunct="1">
                        <a:buFont typeface="Arial" charset="0"/>
                        <a:buChar char="•"/>
                      </a:pPr>
                      <a:r>
                        <a:rPr lang="en-US" sz="100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Capability: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Supports specification of unique</a:t>
                      </a:r>
                      <a:r>
                        <a:rPr 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policies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 support required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trust models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in a network.</a:t>
                      </a:r>
                      <a:r>
                        <a:rPr lang="en-US" sz="10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Permissioned networks can also use the trust in identity provider (</a:t>
                      </a:r>
                      <a:r>
                        <a:rPr 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membership service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to simplify handling of fault tolerance modes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/>
                        <a:t>Membership Services</a:t>
                      </a:r>
                      <a:r>
                        <a:rPr lang="en-US" sz="800" dirty="0"/>
                        <a:t> - </a:t>
                      </a:r>
                      <a:r>
                        <a:rPr lang="en-US" sz="800" dirty="0">
                          <a:hlinkClick r:id="rId3"/>
                        </a:rPr>
                        <a:t>https://hyperledger-fabric.readthedocs.io/en/latest/glossary.html#membership-services</a:t>
                      </a:r>
                      <a:endParaRPr lang="en-US" sz="800" dirty="0"/>
                    </a:p>
                    <a:p>
                      <a:endParaRPr lang="en-US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9259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0939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Participation in Consensus</a:t>
                      </a:r>
                    </a:p>
                  </a:txBody>
                  <a:tcPr marL="57150" marR="0" marT="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000" i="1" dirty="0"/>
                        <a:t>Value</a:t>
                      </a:r>
                      <a:r>
                        <a:rPr lang="en-US" sz="1000" i="0" dirty="0"/>
                        <a:t>: Not all participants</a:t>
                      </a:r>
                      <a:r>
                        <a:rPr lang="en-US" sz="1000" i="0" baseline="0" dirty="0"/>
                        <a:t> need to participate in consensus for permissioned networks</a:t>
                      </a:r>
                      <a:endParaRPr lang="en-US" sz="1000" i="1" dirty="0"/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000" i="1" dirty="0"/>
                        <a:t>Capability: </a:t>
                      </a:r>
                      <a:r>
                        <a:rPr lang="en-US" sz="1000" dirty="0"/>
                        <a:t>Allows limiting the nodes that need to "sign-off" for a transaction to be considered valid based on the </a:t>
                      </a:r>
                      <a:r>
                        <a:rPr lang="en-US" sz="1000" b="1" dirty="0"/>
                        <a:t>endorsement</a:t>
                      </a:r>
                      <a:r>
                        <a:rPr lang="en-US" sz="1000" b="1" baseline="0" dirty="0"/>
                        <a:t> policy. </a:t>
                      </a:r>
                      <a:r>
                        <a:rPr lang="en-US" sz="1000" b="0" baseline="0" dirty="0"/>
                        <a:t>Supports specification of endorsement policy based on the business use-case</a:t>
                      </a:r>
                      <a:endParaRPr lang="en-US" sz="1000" b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/>
                        <a:t>Endorsement policy</a:t>
                      </a:r>
                      <a:r>
                        <a:rPr lang="en-US" sz="800" b="1" baseline="0" dirty="0"/>
                        <a:t> </a:t>
                      </a:r>
                      <a:r>
                        <a:rPr lang="en-US" sz="800" b="0" baseline="0" dirty="0">
                          <a:hlinkClick r:id="rId4"/>
                        </a:rPr>
                        <a:t>https://hyperledger-fabric.readthedocs.io/en/latest/glossary.html#endorsement-policy</a:t>
                      </a:r>
                      <a:endParaRPr lang="en-US" sz="800" b="0" baseline="0" dirty="0"/>
                    </a:p>
                    <a:p>
                      <a:endParaRPr lang="en-US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77953" y="1118937"/>
            <a:ext cx="11442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"/>
              </a:spcBef>
              <a:buClr>
                <a:schemeClr val="tx1"/>
              </a:buClr>
            </a:pPr>
            <a:r>
              <a:rPr lang="en-US" sz="1600" dirty="0">
                <a:latin typeface="+mn-lt"/>
                <a:cs typeface="ＭＳ Ｐゴシック" charset="0"/>
              </a:rPr>
              <a:t>Blockchain networks must leverage appropriate consensus algorithms in order to establish the necessary trust model for a business network </a:t>
            </a:r>
            <a:endParaRPr lang="en-US" sz="1600" dirty="0">
              <a:solidFill>
                <a:schemeClr val="tx1"/>
              </a:solidFill>
              <a:latin typeface="+mn-lt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156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Support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82471"/>
              </p:ext>
            </p:extLst>
          </p:nvPr>
        </p:nvGraphicFramePr>
        <p:xfrm>
          <a:off x="377953" y="1798226"/>
          <a:ext cx="11442700" cy="47304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4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40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95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3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8197">
                <a:tc rowSpan="6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Developer Support</a:t>
                      </a:r>
                    </a:p>
                  </a:txBody>
                  <a:tcPr vert="vert27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200" rtl="0" eaLnBrk="1" latinLnBrk="0" hangingPunct="1">
                        <a:buFont typeface="Arial" charset="0"/>
                        <a:buNone/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Feature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457200" rtl="0" eaLnBrk="1" latinLnBrk="0" hangingPunct="1">
                        <a:buFont typeface="Arial" charset="0"/>
                        <a:buNone/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IBM Blockchain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457200" rtl="0" eaLnBrk="1" latinLnBrk="0" hangingPunct="1">
                        <a:buFont typeface="Arial" charset="0"/>
                        <a:buNone/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Glossary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0658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0939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Smart Contract Development </a:t>
                      </a:r>
                    </a:p>
                  </a:txBody>
                  <a:tcPr marL="57150" marR="0" marT="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900" i="1" dirty="0"/>
                        <a:t>Value:</a:t>
                      </a:r>
                      <a:r>
                        <a:rPr lang="en-US" sz="900" i="0" dirty="0"/>
                        <a:t> Developers require accessible support and tolls for smart contract development</a:t>
                      </a:r>
                      <a:endParaRPr lang="en-US" sz="900" i="1" dirty="0"/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900" i="1" dirty="0"/>
                        <a:t>Capability: </a:t>
                      </a:r>
                      <a:r>
                        <a:rPr lang="en-US" sz="900" dirty="0"/>
                        <a:t>Smart contracts or </a:t>
                      </a:r>
                      <a:r>
                        <a:rPr lang="en-US" sz="900" b="1" dirty="0" err="1"/>
                        <a:t>chaincode</a:t>
                      </a:r>
                      <a:r>
                        <a:rPr lang="en-US" sz="900" dirty="0"/>
                        <a:t> are developed using general purpose popular languages (Go-</a:t>
                      </a:r>
                      <a:r>
                        <a:rPr lang="en-US" sz="900" dirty="0" err="1"/>
                        <a:t>lang</a:t>
                      </a:r>
                      <a:r>
                        <a:rPr lang="en-US" sz="900" dirty="0"/>
                        <a:t> and Java), so developers do not need to learn a specialized language.</a:t>
                      </a:r>
                      <a:r>
                        <a:rPr lang="en-US" sz="900" baseline="0" dirty="0"/>
                        <a:t> </a:t>
                      </a:r>
                      <a:r>
                        <a:rPr lang="en-US" sz="900" b="0" dirty="0"/>
                        <a:t>Support for other languages such as python and </a:t>
                      </a:r>
                      <a:r>
                        <a:rPr lang="en-US" sz="900" b="0" dirty="0" err="1"/>
                        <a:t>javascript</a:t>
                      </a:r>
                      <a:r>
                        <a:rPr lang="en-US" sz="900" b="0" dirty="0"/>
                        <a:t> is being worked on by the community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900" b="0" i="1" dirty="0"/>
                        <a:t>Capability: </a:t>
                      </a:r>
                      <a:r>
                        <a:rPr lang="en-US" sz="900" b="0" dirty="0"/>
                        <a:t>The Hyperledger Fabric Fabric Client (</a:t>
                      </a:r>
                      <a:r>
                        <a:rPr lang="en-US" sz="900" b="1" dirty="0"/>
                        <a:t>HFC</a:t>
                      </a:r>
                      <a:r>
                        <a:rPr lang="en-US" sz="900" b="0" dirty="0"/>
                        <a:t>) SDK provides a powerful and easy to use API to interact with a Hyperledger Fabric Fabric blockchain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hlinkClick r:id="rId2"/>
                        </a:rPr>
                        <a:t>https://hyperledger-fabric.readthedocs.io/en/latest/glossary.html#chaincode</a:t>
                      </a:r>
                      <a:endParaRPr lang="en-US" sz="1000" dirty="0"/>
                    </a:p>
                    <a:p>
                      <a:endParaRPr 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188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20939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 Development Support</a:t>
                      </a:r>
                    </a:p>
                  </a:txBody>
                  <a:tcPr marL="57150" marR="0" marT="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900" i="1" dirty="0"/>
                        <a:t>Value:</a:t>
                      </a:r>
                      <a:r>
                        <a:rPr lang="en-US" sz="900" i="0" dirty="0"/>
                        <a:t> Developers require accessible support and tolls for smart contract development</a:t>
                      </a:r>
                      <a:endParaRPr lang="en-US" sz="900" dirty="0"/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900" i="1" dirty="0"/>
                        <a:t>Capability: </a:t>
                      </a:r>
                      <a:r>
                        <a:rPr lang="en-US" sz="900" dirty="0"/>
                        <a:t>SDKs are available both for </a:t>
                      </a:r>
                      <a:r>
                        <a:rPr lang="en-US" sz="900" b="0" dirty="0"/>
                        <a:t>major platforms </a:t>
                      </a:r>
                      <a:r>
                        <a:rPr lang="en-US" sz="900" dirty="0"/>
                        <a:t>such as </a:t>
                      </a:r>
                      <a:r>
                        <a:rPr lang="en-US" sz="900" dirty="0" err="1"/>
                        <a:t>Node.js</a:t>
                      </a:r>
                      <a:r>
                        <a:rPr lang="en-US" sz="900" dirty="0"/>
                        <a:t>, Java, while Python SDK will be available soon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900" b="0" i="1" baseline="0" dirty="0"/>
                        <a:t>Capability: </a:t>
                      </a:r>
                      <a:r>
                        <a:rPr lang="en-US" sz="900" b="1" baseline="0" dirty="0"/>
                        <a:t>Hyperledger Composer </a:t>
                      </a:r>
                      <a:r>
                        <a:rPr lang="en-US" sz="900" b="0" baseline="0" dirty="0"/>
                        <a:t>is a suite of high level application abstractions for business networks, it emphasizes on business centric vocabulary for quick solution creation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hlinkClick r:id="rId3"/>
                        </a:rPr>
                        <a:t>https://hyperledger.github.io/composer/</a:t>
                      </a:r>
                      <a:endParaRPr lang="en-US" sz="1000" dirty="0"/>
                    </a:p>
                    <a:p>
                      <a:endParaRPr 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55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20939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 Driven App Development</a:t>
                      </a:r>
                    </a:p>
                  </a:txBody>
                  <a:tcPr marL="57150" marR="0" marT="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900" b="0" i="1" dirty="0"/>
                        <a:t>Value:</a:t>
                      </a:r>
                      <a:r>
                        <a:rPr lang="en-US" sz="900" b="0" i="1" baseline="0" dirty="0"/>
                        <a:t> </a:t>
                      </a:r>
                      <a:r>
                        <a:rPr lang="en-US" sz="900" b="0" i="0" baseline="0" dirty="0"/>
                        <a:t>Development must be driven to digitally model business networks</a:t>
                      </a:r>
                      <a:endParaRPr lang="en-US" sz="900" b="0" i="1" dirty="0"/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900" b="0" i="1" dirty="0"/>
                        <a:t>Capability: </a:t>
                      </a:r>
                      <a:r>
                        <a:rPr lang="en-US" sz="900" b="1" dirty="0"/>
                        <a:t>Hyperledger Composer </a:t>
                      </a:r>
                      <a:r>
                        <a:rPr lang="en-US" sz="900" dirty="0"/>
                        <a:t>allows non-programmers to easily create applications, and define the roles of each participant in a network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900" b="0" i="1" dirty="0"/>
                        <a:t>Capability:</a:t>
                      </a:r>
                      <a:r>
                        <a:rPr lang="en-US" sz="900" b="0" i="1" baseline="0" dirty="0"/>
                        <a:t> </a:t>
                      </a:r>
                      <a:r>
                        <a:rPr lang="en-US" sz="900" dirty="0"/>
                        <a:t>Smart contracts can be developed to fit the specific network</a:t>
                      </a:r>
                      <a:r>
                        <a:rPr lang="en-US" sz="900" baseline="0" dirty="0"/>
                        <a:t> using </a:t>
                      </a:r>
                      <a:r>
                        <a:rPr lang="en-US" sz="900" dirty="0"/>
                        <a:t>a modeling language to map complex business networks for a blockchain application including users, assets, and transactions</a:t>
                      </a:r>
                      <a:endParaRPr lang="en-US" sz="900" baseline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hlinkClick r:id="rId3"/>
                        </a:rPr>
                        <a:t>https://hyperledger.github.io/composer/</a:t>
                      </a:r>
                      <a:endParaRPr lang="en-US" sz="1000" dirty="0"/>
                    </a:p>
                    <a:p>
                      <a:endParaRPr 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00749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0939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PaaS Support</a:t>
                      </a:r>
                    </a:p>
                  </a:txBody>
                  <a:tcPr marL="57150" marR="0" marT="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900" b="0" i="1" dirty="0"/>
                        <a:t>Value: </a:t>
                      </a:r>
                      <a:r>
                        <a:rPr lang="en-US" sz="900" b="0" i="0" dirty="0"/>
                        <a:t>Enterprise support for production blockchains will</a:t>
                      </a:r>
                      <a:r>
                        <a:rPr lang="en-US" sz="900" b="0" i="0" baseline="0" dirty="0"/>
                        <a:t> likely be operated as a service</a:t>
                      </a:r>
                      <a:endParaRPr lang="en-US" sz="900" b="0" i="1" dirty="0"/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900" b="0" i="1" dirty="0"/>
                        <a:t>Capability: </a:t>
                      </a:r>
                      <a:r>
                        <a:rPr lang="en-US" sz="900" b="1" dirty="0"/>
                        <a:t>IBM Blockchain on </a:t>
                      </a:r>
                      <a:r>
                        <a:rPr lang="en-US" sz="900" b="1" dirty="0" err="1"/>
                        <a:t>Bluemix</a:t>
                      </a:r>
                      <a:r>
                        <a:rPr lang="en-US" sz="900" b="1" dirty="0"/>
                        <a:t> </a:t>
                      </a:r>
                      <a:r>
                        <a:rPr lang="en-US" sz="900" dirty="0"/>
                        <a:t>is a managed service for Hyperledger Fabric, making it fast and easy to build, run and govern business networks while ensuring high levels of security, privacy, and performance.</a:t>
                      </a:r>
                      <a:r>
                        <a:rPr lang="en-US" sz="900" baseline="0" dirty="0"/>
                        <a:t> </a:t>
                      </a:r>
                      <a:r>
                        <a:rPr lang="en-US" sz="900" dirty="0"/>
                        <a:t>New networks can be bootstrapped by setting up governance rules, inviting members, and configuring </a:t>
                      </a:r>
                      <a:r>
                        <a:rPr lang="en-US" sz="900" b="1" dirty="0"/>
                        <a:t>network policies</a:t>
                      </a:r>
                      <a:r>
                        <a:rPr lang="en-US" sz="900" b="0" dirty="0"/>
                        <a:t>.</a:t>
                      </a:r>
                      <a:r>
                        <a:rPr lang="en-US" sz="900" b="0" baseline="0" dirty="0"/>
                        <a:t> </a:t>
                      </a:r>
                      <a:r>
                        <a:rPr lang="en-US" sz="900" dirty="0"/>
                        <a:t>Operators can use dashboards and </a:t>
                      </a:r>
                      <a:r>
                        <a:rPr lang="en-US" sz="900" b="1" dirty="0"/>
                        <a:t>governance tooling </a:t>
                      </a:r>
                      <a:r>
                        <a:rPr lang="en-US" sz="900" dirty="0"/>
                        <a:t>to run and maintain the network. Subscriptions include free starter plans and paid plans for </a:t>
                      </a:r>
                      <a:r>
                        <a:rPr lang="en-US" sz="900" b="1" dirty="0"/>
                        <a:t>High Security Business Networks</a:t>
                      </a:r>
                      <a:r>
                        <a:rPr lang="en-US" sz="900" dirty="0"/>
                        <a:t> based deployments. 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sz="1000" dirty="0">
                          <a:hlinkClick r:id="rId4"/>
                        </a:rPr>
                        <a:t>https://www.hyperledger.org/</a:t>
                      </a:r>
                      <a:endParaRPr lang="en-US" sz="1000" dirty="0"/>
                    </a:p>
                    <a:p>
                      <a:pPr marL="0" indent="0" algn="l" defTabSz="457200" rtl="0" eaLnBrk="1" latinLnBrk="0" hangingPunct="1">
                        <a:buFont typeface="Arial" charset="0"/>
                        <a:buNone/>
                      </a:pPr>
                      <a:endParaRPr lang="en-US" sz="10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1884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0939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Community / Ecosystem</a:t>
                      </a:r>
                    </a:p>
                  </a:txBody>
                  <a:tcPr marL="57150" marR="0" marT="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900" i="1" dirty="0"/>
                        <a:t>Value:</a:t>
                      </a:r>
                      <a:r>
                        <a:rPr lang="en-US" sz="900" i="1" baseline="0" dirty="0"/>
                        <a:t> </a:t>
                      </a:r>
                      <a:r>
                        <a:rPr lang="en-US" sz="900" i="0" baseline="0" dirty="0"/>
                        <a:t>Community support for open-source technologies depends on well defined governance models</a:t>
                      </a:r>
                      <a:endParaRPr lang="en-US" sz="900" i="1" dirty="0"/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900" i="1" dirty="0"/>
                        <a:t>Capability: </a:t>
                      </a:r>
                      <a:r>
                        <a:rPr lang="en-US" sz="900" dirty="0"/>
                        <a:t>The Linux Foundation's Hyperledger Project now includes over </a:t>
                      </a:r>
                      <a:r>
                        <a:rPr lang="en-US" sz="900" b="1" dirty="0"/>
                        <a:t>120 members</a:t>
                      </a:r>
                      <a:r>
                        <a:rPr lang="en-US" sz="900" dirty="0"/>
                        <a:t> from a wide range of industries, including service providers, start-ups, industry incumbents, and regulator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900" i="1" dirty="0"/>
                        <a:t>Capability: </a:t>
                      </a:r>
                      <a:r>
                        <a:rPr lang="en-US" sz="900" dirty="0"/>
                        <a:t>Developers participate in community forums (</a:t>
                      </a:r>
                      <a:r>
                        <a:rPr lang="en-US" sz="900" dirty="0" err="1"/>
                        <a:t>RocketChat</a:t>
                      </a:r>
                      <a:r>
                        <a:rPr lang="en-US" sz="900" dirty="0"/>
                        <a:t>), meet-ups, and list serves,</a:t>
                      </a:r>
                      <a:r>
                        <a:rPr lang="en-US" sz="900" baseline="0" dirty="0"/>
                        <a:t> providing</a:t>
                      </a:r>
                      <a:r>
                        <a:rPr lang="en-US" sz="900" dirty="0"/>
                        <a:t> a reliable source for technical support and open-source development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hlinkClick r:id="rId4"/>
                        </a:rPr>
                        <a:t>https://www.hyperledger.org/</a:t>
                      </a:r>
                      <a:endParaRPr lang="en-US" sz="1000" dirty="0"/>
                    </a:p>
                    <a:p>
                      <a:endParaRPr 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77953" y="1118937"/>
            <a:ext cx="11442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"/>
              </a:spcBef>
              <a:buClr>
                <a:schemeClr val="tx1"/>
              </a:buClr>
            </a:pPr>
            <a:r>
              <a:rPr lang="en-US" sz="1600" dirty="0">
                <a:latin typeface="+mn-lt"/>
                <a:cs typeface="ＭＳ Ｐゴシック" charset="0"/>
              </a:rPr>
              <a:t>Developers must have access to a suite of tools and support in order to efficiently develop solutions for tailored blockchain networks </a:t>
            </a:r>
            <a:endParaRPr lang="en-US" sz="1600" dirty="0">
              <a:solidFill>
                <a:schemeClr val="tx1"/>
              </a:solidFill>
              <a:latin typeface="+mn-lt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234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Layer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45820"/>
              </p:ext>
            </p:extLst>
          </p:nvPr>
        </p:nvGraphicFramePr>
        <p:xfrm>
          <a:off x="377953" y="1758700"/>
          <a:ext cx="11442700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4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40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432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206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7013">
                <a:tc rowSpan="5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Data Layer</a:t>
                      </a:r>
                    </a:p>
                  </a:txBody>
                  <a:tcPr vert="vert270" anchor="ctr">
                    <a:solidFill>
                      <a:srgbClr val="808A8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200" rtl="0" eaLnBrk="1" latinLnBrk="0" hangingPunct="1">
                        <a:buFont typeface="Arial" charset="0"/>
                        <a:buNone/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Feature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457200" rtl="0" eaLnBrk="1" latinLnBrk="0" hangingPunct="1">
                        <a:buFont typeface="Arial" charset="0"/>
                        <a:buNone/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IBM Blockchain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457200" rtl="0" eaLnBrk="1" latinLnBrk="0" hangingPunct="1">
                        <a:buFont typeface="Arial" charset="0"/>
                        <a:buNone/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Glossary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0707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0939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Supported Databases</a:t>
                      </a:r>
                    </a:p>
                  </a:txBody>
                  <a:tcPr marL="57150" marR="0" marT="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000" i="1" dirty="0"/>
                        <a:t>Value</a:t>
                      </a:r>
                      <a:r>
                        <a:rPr lang="en-US" sz="1000" i="0" dirty="0"/>
                        <a:t>: Enterprises leverage a wide range of data bases with existing </a:t>
                      </a:r>
                      <a:r>
                        <a:rPr lang="en-US" sz="1000" i="0" dirty="0" err="1"/>
                        <a:t>capabilties</a:t>
                      </a:r>
                      <a:endParaRPr lang="en-US" sz="1000" i="1" dirty="0"/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000" i="1" dirty="0"/>
                        <a:t>Capability: </a:t>
                      </a:r>
                      <a:r>
                        <a:rPr lang="en-US" sz="1000" dirty="0"/>
                        <a:t>Supports </a:t>
                      </a:r>
                      <a:r>
                        <a:rPr lang="en-US" sz="1000" b="1" dirty="0"/>
                        <a:t>database </a:t>
                      </a:r>
                      <a:r>
                        <a:rPr lang="en-US" sz="1000" b="1" dirty="0" err="1"/>
                        <a:t>pluggability</a:t>
                      </a:r>
                      <a:r>
                        <a:rPr lang="en-US" sz="1000" b="0" dirty="0"/>
                        <a:t>.</a:t>
                      </a:r>
                      <a:r>
                        <a:rPr lang="en-US" sz="1000" b="0" baseline="0" dirty="0"/>
                        <a:t> </a:t>
                      </a:r>
                      <a:r>
                        <a:rPr lang="en-US" sz="1000" dirty="0"/>
                        <a:t>Default implementation uses embedded key/value using </a:t>
                      </a:r>
                      <a:r>
                        <a:rPr lang="en-US" sz="1000" b="1" dirty="0" err="1"/>
                        <a:t>LevelDB</a:t>
                      </a:r>
                      <a:r>
                        <a:rPr lang="en-US" sz="1000" b="1" dirty="0"/>
                        <a:t>, </a:t>
                      </a:r>
                      <a:r>
                        <a:rPr lang="en-US" sz="1000" b="0" dirty="0" err="1"/>
                        <a:t>supporing</a:t>
                      </a:r>
                      <a:r>
                        <a:rPr lang="en-US" sz="1000" b="0" baseline="0" dirty="0"/>
                        <a:t> </a:t>
                      </a:r>
                      <a:r>
                        <a:rPr lang="en-US" sz="1000" dirty="0"/>
                        <a:t>keyed queries within the database.</a:t>
                      </a:r>
                      <a:r>
                        <a:rPr lang="en-US" sz="1000" baseline="0" dirty="0"/>
                        <a:t> </a:t>
                      </a:r>
                      <a:r>
                        <a:rPr lang="en-US" sz="1000" dirty="0"/>
                        <a:t>Provides support for </a:t>
                      </a:r>
                      <a:r>
                        <a:rPr lang="en-US" sz="1000" b="1" dirty="0"/>
                        <a:t>Apache </a:t>
                      </a:r>
                      <a:r>
                        <a:rPr lang="en-US" sz="1000" b="1" dirty="0" err="1"/>
                        <a:t>CouchDB</a:t>
                      </a:r>
                      <a:r>
                        <a:rPr lang="en-US" sz="1000" b="0" dirty="0"/>
                        <a:t>,</a:t>
                      </a:r>
                      <a:r>
                        <a:rPr lang="en-US" sz="1000" dirty="0"/>
                        <a:t> allowing full query support on key and value, and meets requirements on a range of </a:t>
                      </a:r>
                      <a:r>
                        <a:rPr lang="en-US" sz="1000" dirty="0" err="1"/>
                        <a:t>chaincode</a:t>
                      </a:r>
                      <a:r>
                        <a:rPr lang="en-US" sz="1000" dirty="0"/>
                        <a:t>, auditing, and reporting requirements</a:t>
                      </a:r>
                      <a:endParaRPr lang="en-US" sz="10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dirty="0">
                          <a:hlinkClick r:id="rId2"/>
                        </a:rPr>
                        <a:t>https://hyperledger-fabric.readthedocs.io/en/latest/glossary.html#state-database</a:t>
                      </a:r>
                      <a:endParaRPr lang="en-US" sz="800" b="0" dirty="0"/>
                    </a:p>
                    <a:p>
                      <a:endParaRPr lang="en-US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07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20939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Types of Queries</a:t>
                      </a:r>
                    </a:p>
                  </a:txBody>
                  <a:tcPr marL="57150" marR="0" marT="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000" i="1" dirty="0"/>
                        <a:t>Value</a:t>
                      </a:r>
                      <a:r>
                        <a:rPr lang="en-US" sz="1000" i="0" dirty="0"/>
                        <a:t>: Queries</a:t>
                      </a:r>
                      <a:r>
                        <a:rPr lang="en-US" sz="1000" i="0" baseline="0" dirty="0"/>
                        <a:t> enable basic data management and enhanced analytics capabilities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000" i="1" baseline="0" dirty="0"/>
                        <a:t>Capability: </a:t>
                      </a:r>
                      <a:r>
                        <a:rPr lang="en-US" sz="1000" dirty="0"/>
                        <a:t>1) </a:t>
                      </a:r>
                      <a:r>
                        <a:rPr lang="en-US" sz="1000" dirty="0" err="1"/>
                        <a:t>LevelDB</a:t>
                      </a:r>
                      <a:r>
                        <a:rPr lang="en-US" sz="1000" dirty="0"/>
                        <a:t> has, by default, a key value database and supports </a:t>
                      </a:r>
                      <a:r>
                        <a:rPr lang="en-US" sz="1000" b="1" dirty="0"/>
                        <a:t>keyed queries</a:t>
                      </a:r>
                      <a:r>
                        <a:rPr lang="en-US" sz="1000" dirty="0"/>
                        <a:t>, composite key queries, and key range queries </a:t>
                      </a:r>
                      <a:r>
                        <a:rPr lang="en-US" sz="1000" baseline="0" dirty="0"/>
                        <a:t> </a:t>
                      </a:r>
                      <a:r>
                        <a:rPr lang="en-US" sz="1000" dirty="0"/>
                        <a:t>2) </a:t>
                      </a:r>
                      <a:r>
                        <a:rPr lang="en-US" sz="1000" b="1" dirty="0"/>
                        <a:t>Complex, rich queries</a:t>
                      </a:r>
                      <a:r>
                        <a:rPr lang="en-US" sz="1000" dirty="0"/>
                        <a:t>, </a:t>
                      </a:r>
                      <a:r>
                        <a:rPr lang="en-US" sz="1000" dirty="0" err="1"/>
                        <a:t>CouchDB</a:t>
                      </a:r>
                      <a:r>
                        <a:rPr lang="en-US" sz="1000" dirty="0"/>
                        <a:t> supports the basic capabilities of </a:t>
                      </a:r>
                      <a:r>
                        <a:rPr lang="en-US" sz="1000" dirty="0" err="1"/>
                        <a:t>LevelDB</a:t>
                      </a:r>
                      <a:r>
                        <a:rPr lang="en-US" sz="1000" dirty="0"/>
                        <a:t>, and adds the full data-rich queries</a:t>
                      </a:r>
                      <a:r>
                        <a:rPr lang="en-US" sz="1000" baseline="0" dirty="0"/>
                        <a:t> </a:t>
                      </a:r>
                      <a:r>
                        <a:rPr lang="en-US" sz="1000" dirty="0"/>
                        <a:t>3) Working towards supporting </a:t>
                      </a:r>
                      <a:r>
                        <a:rPr lang="en-US" sz="1000" b="1" dirty="0"/>
                        <a:t>cross-channel Query </a:t>
                      </a:r>
                      <a:r>
                        <a:rPr lang="en-US" sz="1000" dirty="0"/>
                        <a:t>by June </a:t>
                      </a:r>
                      <a:endParaRPr lang="en-US" sz="1000" b="0" baseline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dirty="0">
                          <a:hlinkClick r:id="rId2"/>
                        </a:rPr>
                        <a:t>https://hyperledger-fabric.readthedocs.io/en/latest/glossary.html#state-database</a:t>
                      </a:r>
                      <a:endParaRPr lang="en-US" sz="8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36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20939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Support for Custom Events</a:t>
                      </a:r>
                    </a:p>
                  </a:txBody>
                  <a:tcPr marL="57150" marR="0" marT="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000" i="1" dirty="0"/>
                        <a:t>Value: </a:t>
                      </a:r>
                      <a:r>
                        <a:rPr lang="en-US" sz="1000" i="0" dirty="0"/>
                        <a:t>Participants</a:t>
                      </a:r>
                      <a:r>
                        <a:rPr lang="en-US" sz="1000" i="0" baseline="0" dirty="0"/>
                        <a:t> in a network must be notified of relevant events</a:t>
                      </a:r>
                      <a:endParaRPr lang="en-US" sz="1000" i="1" dirty="0"/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000" i="1" dirty="0"/>
                        <a:t>Capability: </a:t>
                      </a:r>
                      <a:r>
                        <a:rPr lang="en-US" sz="1000" dirty="0"/>
                        <a:t>Applications can register to be </a:t>
                      </a:r>
                      <a:r>
                        <a:rPr lang="en-US" sz="1000" b="1" dirty="0"/>
                        <a:t>notified</a:t>
                      </a:r>
                      <a:r>
                        <a:rPr lang="en-US" sz="1000" dirty="0"/>
                        <a:t> when transactions succeed or fail, and when blocks are added to the ledger.</a:t>
                      </a:r>
                      <a:r>
                        <a:rPr lang="en-US" sz="1000" baseline="0" dirty="0"/>
                        <a:t> </a:t>
                      </a:r>
                      <a:r>
                        <a:rPr lang="en-US" sz="1000" dirty="0"/>
                        <a:t>Applications will also be notified of each peer to which they are connected.</a:t>
                      </a:r>
                      <a:r>
                        <a:rPr lang="en-US" sz="1000" baseline="0" dirty="0"/>
                        <a:t> Hyperledger Fabric h</a:t>
                      </a:r>
                      <a:r>
                        <a:rPr lang="en-US" sz="1000" dirty="0"/>
                        <a:t>as the</a:t>
                      </a:r>
                      <a:r>
                        <a:rPr lang="en-US" sz="1000" baseline="0" dirty="0"/>
                        <a:t> </a:t>
                      </a:r>
                      <a:r>
                        <a:rPr lang="en-US" sz="1000" dirty="0"/>
                        <a:t>ability to allow smart contracts to emit </a:t>
                      </a:r>
                      <a:r>
                        <a:rPr lang="en-US" sz="1000" b="1" dirty="0"/>
                        <a:t>custom events</a:t>
                      </a:r>
                      <a:endParaRPr lang="en-US" sz="1000" baseline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hlinkClick r:id="rId3"/>
                        </a:rPr>
                        <a:t>https://hyperledger-fabric.readthedocs.io/en/latest/glossary.html#software-development-kit-sdk</a:t>
                      </a:r>
                      <a:endParaRPr lang="en-US" sz="800" dirty="0"/>
                    </a:p>
                    <a:p>
                      <a:endParaRPr lang="en-US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5728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0939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Analytics Support</a:t>
                      </a:r>
                    </a:p>
                  </a:txBody>
                  <a:tcPr marL="57150" marR="0" marT="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000" i="1" dirty="0"/>
                        <a:t>Value: </a:t>
                      </a:r>
                      <a:r>
                        <a:rPr lang="en-US" sz="1000" i="0" dirty="0"/>
                        <a:t>Organizations look to blockchains as a means of enhancing their analytics capabilities</a:t>
                      </a:r>
                      <a:endParaRPr lang="en-US" sz="1000" i="1" dirty="0"/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000" i="1" dirty="0"/>
                        <a:t>Capability:</a:t>
                      </a:r>
                      <a:r>
                        <a:rPr lang="en-US" sz="1000" i="1" baseline="0" dirty="0"/>
                        <a:t> </a:t>
                      </a:r>
                      <a:r>
                        <a:rPr lang="en-US" sz="1000" dirty="0" err="1"/>
                        <a:t>CouchDB</a:t>
                      </a:r>
                      <a:r>
                        <a:rPr lang="en-US" sz="1000" dirty="0"/>
                        <a:t> has readily available connectors to various other data stores and analytics engines including Spark, Hadoop, elastic search, and relational data stores such as </a:t>
                      </a:r>
                      <a:r>
                        <a:rPr lang="en-US" sz="1000" dirty="0" err="1"/>
                        <a:t>dashDB</a:t>
                      </a:r>
                      <a:r>
                        <a:rPr lang="en-US" sz="1000" dirty="0"/>
                        <a:t>, DB2 and </a:t>
                      </a:r>
                      <a:r>
                        <a:rPr lang="en-US" sz="1000" dirty="0" err="1"/>
                        <a:t>postgres</a:t>
                      </a:r>
                      <a:endParaRPr lang="en-US" sz="1000" dirty="0"/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000" i="1" dirty="0"/>
                        <a:t>Capability: </a:t>
                      </a:r>
                      <a:r>
                        <a:rPr lang="en-US" sz="1000" dirty="0"/>
                        <a:t>Current plans will support reporting and analytics via data replication to an analytics engine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000" i="1" dirty="0"/>
                        <a:t>Capability: </a:t>
                      </a:r>
                      <a:r>
                        <a:rPr lang="en-US" sz="1000" dirty="0"/>
                        <a:t>Hyperledger Composer supports interaction with external analytics platforms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dirty="0">
                          <a:hlinkClick r:id="rId2"/>
                        </a:rPr>
                        <a:t>https://hyperledger-fabric.readthedocs.io/en/latest/glossary.html#state-database</a:t>
                      </a:r>
                      <a:endParaRPr lang="en-US" sz="800" b="0" dirty="0"/>
                    </a:p>
                    <a:p>
                      <a:endParaRPr lang="en-US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77953" y="1118937"/>
            <a:ext cx="11442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"/>
              </a:spcBef>
              <a:buClr>
                <a:schemeClr val="tx1"/>
              </a:buClr>
            </a:pPr>
            <a:r>
              <a:rPr lang="en-US" sz="1600" dirty="0">
                <a:latin typeface="+mn-lt"/>
                <a:cs typeface="ＭＳ Ｐゴシック" charset="0"/>
              </a:rPr>
              <a:t>Blockchain networks should leverage adaptable database capabilities to improve data management and analytics support</a:t>
            </a:r>
            <a:endParaRPr lang="en-US" sz="1600" dirty="0">
              <a:solidFill>
                <a:schemeClr val="tx1"/>
              </a:solidFill>
              <a:latin typeface="+mn-lt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697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Pluggability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6662148"/>
              </p:ext>
            </p:extLst>
          </p:nvPr>
        </p:nvGraphicFramePr>
        <p:xfrm>
          <a:off x="377953" y="1758700"/>
          <a:ext cx="11442700" cy="39585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4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40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432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206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7570">
                <a:tc rowSpan="6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Pluggability</a:t>
                      </a:r>
                    </a:p>
                  </a:txBody>
                  <a:tcPr vert="vert27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7200" rtl="0" eaLnBrk="1" latinLnBrk="0" hangingPunct="1">
                        <a:buFont typeface="Arial" charset="0"/>
                        <a:buNone/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Feature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457200" rtl="0" eaLnBrk="1" latinLnBrk="0" hangingPunct="1">
                        <a:buFont typeface="Arial" charset="0"/>
                        <a:buNone/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IBM Blockchain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457200" rtl="0" eaLnBrk="1" latinLnBrk="0" hangingPunct="1">
                        <a:buFont typeface="Arial" charset="0"/>
                        <a:buNone/>
                      </a:pP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Glossary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330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0939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Consensus Algorithm</a:t>
                      </a:r>
                    </a:p>
                  </a:txBody>
                  <a:tcPr marL="57150" marR="0" marT="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000" dirty="0"/>
                        <a:t>Designed to be </a:t>
                      </a:r>
                      <a:r>
                        <a:rPr lang="en-US" sz="1000" b="1" dirty="0"/>
                        <a:t>pluggable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000" b="0" dirty="0"/>
                        <a:t>Currently, implementations for consensus based on </a:t>
                      </a:r>
                      <a:r>
                        <a:rPr lang="en-US" sz="1000" b="1" dirty="0"/>
                        <a:t>Apache Kafka </a:t>
                      </a:r>
                      <a:r>
                        <a:rPr lang="en-US" sz="1000" b="0" dirty="0"/>
                        <a:t>and </a:t>
                      </a:r>
                      <a:r>
                        <a:rPr lang="en-US" sz="1000" b="1" dirty="0"/>
                        <a:t>SBFT</a:t>
                      </a:r>
                      <a:r>
                        <a:rPr lang="en-US" sz="1000" b="0" dirty="0"/>
                        <a:t> are available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dirty="0">
                          <a:hlinkClick r:id="rId2"/>
                        </a:rPr>
                        <a:t>https://hyperledger-fabric.readthedocs.io/en/latest/glossary.html#consensus</a:t>
                      </a:r>
                      <a:endParaRPr lang="en-US" sz="800" b="0" dirty="0"/>
                    </a:p>
                    <a:p>
                      <a:endParaRPr lang="en-US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00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20939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Ledger Database</a:t>
                      </a:r>
                    </a:p>
                  </a:txBody>
                  <a:tcPr marL="57150" marR="0" marT="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000" dirty="0"/>
                        <a:t>Designed to be </a:t>
                      </a:r>
                      <a:r>
                        <a:rPr lang="en-US" sz="1000" b="1" dirty="0"/>
                        <a:t>pluggable</a:t>
                      </a:r>
                      <a:endParaRPr lang="en-US" sz="1000" dirty="0"/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000" dirty="0"/>
                        <a:t>State database options include </a:t>
                      </a:r>
                      <a:r>
                        <a:rPr lang="en-US" sz="1000" b="1" dirty="0" err="1"/>
                        <a:t>LevelDB</a:t>
                      </a:r>
                      <a:r>
                        <a:rPr lang="en-US" sz="1000" dirty="0"/>
                        <a:t> and </a:t>
                      </a:r>
                      <a:r>
                        <a:rPr lang="en-US" sz="1000" b="1" dirty="0" err="1"/>
                        <a:t>CouchDB</a:t>
                      </a:r>
                      <a:r>
                        <a:rPr lang="en-US" sz="1000" dirty="0"/>
                        <a:t> (beta) for the time being, with other options under development</a:t>
                      </a:r>
                      <a:endParaRPr lang="en-US" sz="1000" b="0" baseline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dirty="0">
                          <a:hlinkClick r:id="rId3"/>
                        </a:rPr>
                        <a:t>https://hyperledger-fabric.readthedocs.io/en/latest/glossary.html#state-database</a:t>
                      </a:r>
                      <a:endParaRPr lang="en-US" sz="8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133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20939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Cryptographic Libraries</a:t>
                      </a:r>
                    </a:p>
                  </a:txBody>
                  <a:tcPr marL="57150" marR="0" marT="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000" dirty="0"/>
                        <a:t>Designed to be </a:t>
                      </a:r>
                      <a:r>
                        <a:rPr lang="en-US" sz="1000" b="1" dirty="0"/>
                        <a:t>pluggable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000" b="1" baseline="0" dirty="0"/>
                        <a:t>Membership Service Provider </a:t>
                      </a:r>
                      <a:r>
                        <a:rPr lang="en-US" sz="1000" b="0" baseline="0" dirty="0"/>
                        <a:t>is designed with base X.509 cryptography, but supports </a:t>
                      </a:r>
                      <a:r>
                        <a:rPr lang="en-US" sz="1000" b="0" baseline="0" dirty="0" err="1"/>
                        <a:t>pluggability</a:t>
                      </a:r>
                      <a:r>
                        <a:rPr lang="en-US" sz="1000" b="0" baseline="0" dirty="0"/>
                        <a:t> of different types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000" b="0" baseline="0" dirty="0"/>
                        <a:t>Policies for cryptography can be changed through channel configuration, or through the </a:t>
                      </a:r>
                      <a:r>
                        <a:rPr lang="en-US" sz="1000" b="0" baseline="0" dirty="0" err="1"/>
                        <a:t>chaincode</a:t>
                      </a:r>
                      <a:r>
                        <a:rPr lang="en-US" sz="1000" b="0" baseline="0" dirty="0"/>
                        <a:t> itself.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hlinkClick r:id="rId4"/>
                        </a:rPr>
                        <a:t>https://hyperledger-fabric.readthedocs.io/en/latest/glossary.html#membership-service-provider</a:t>
                      </a:r>
                      <a:endParaRPr lang="en-US" sz="800" dirty="0"/>
                    </a:p>
                    <a:p>
                      <a:endParaRPr lang="en-US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3829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0939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Membership Service</a:t>
                      </a:r>
                    </a:p>
                  </a:txBody>
                  <a:tcPr marL="57150" marR="0" marT="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000" dirty="0"/>
                        <a:t>Designed to be </a:t>
                      </a:r>
                      <a:r>
                        <a:rPr lang="en-US" sz="1000" b="1" dirty="0"/>
                        <a:t>pluggable,</a:t>
                      </a:r>
                      <a:r>
                        <a:rPr lang="en-US" sz="1000" b="0" dirty="0"/>
                        <a:t> supporting the</a:t>
                      </a:r>
                      <a:r>
                        <a:rPr lang="en-US" sz="1000" b="0" baseline="0" dirty="0"/>
                        <a:t> concept of “bring your own identity”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000" b="0" dirty="0"/>
                        <a:t>Membership model is decentralized allowing identity services from different organizations to be plugged in with potentially multiple </a:t>
                      </a:r>
                      <a:r>
                        <a:rPr lang="en-US" sz="1000" b="1" dirty="0"/>
                        <a:t>roots of trust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000" b="0" dirty="0"/>
                        <a:t>A</a:t>
                      </a:r>
                      <a:r>
                        <a:rPr lang="en-US" sz="1000" b="0" baseline="0" dirty="0"/>
                        <a:t> </a:t>
                      </a:r>
                      <a:r>
                        <a:rPr lang="en-US" sz="1000" b="0" dirty="0"/>
                        <a:t>deployment can use the default </a:t>
                      </a:r>
                      <a:r>
                        <a:rPr lang="en-US" sz="1000" b="1" dirty="0"/>
                        <a:t>CA</a:t>
                      </a:r>
                      <a:r>
                        <a:rPr lang="en-US" sz="1000" b="0" dirty="0"/>
                        <a:t> implementation provided, plug in their own CA, or replace only some portion of the default implementation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457200" rtl="0" eaLnBrk="1" latinLnBrk="0" hangingPunct="1">
                        <a:buFont typeface="Arial" charset="0"/>
                        <a:buNone/>
                      </a:pPr>
                      <a:r>
                        <a:rPr lang="en-US" sz="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https://hyperledger-fabric.readthedocs.io/en/latest/glossary.html#fabric-ca</a:t>
                      </a:r>
                      <a:endParaRPr lang="en-US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457200" rtl="0" eaLnBrk="1" latinLnBrk="0" hangingPunct="1">
                        <a:buFont typeface="Arial" charset="0"/>
                        <a:buNone/>
                      </a:pPr>
                      <a:endParaRPr lang="en-US" sz="8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214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0939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P2P Protocols</a:t>
                      </a:r>
                    </a:p>
                  </a:txBody>
                  <a:tcPr marL="57150" marR="0" marT="0" marB="0"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000" b="1" dirty="0"/>
                        <a:t>Gossip</a:t>
                      </a:r>
                      <a:r>
                        <a:rPr lang="en-US" sz="1000" dirty="0"/>
                        <a:t> protocol used for communication between peer nodes is itself pluggable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000" dirty="0"/>
                        <a:t>Allows using off the shelf implementations as well swapping protocols with more efficient versions as technology evolves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0" dirty="0">
                          <a:hlinkClick r:id="rId6"/>
                        </a:rPr>
                        <a:t>https://hyperledger-fabric.readthedocs.io/en/latest/glossary.html#gossip-protocol</a:t>
                      </a:r>
                      <a:endParaRPr lang="en-US" sz="800" b="0" dirty="0"/>
                    </a:p>
                    <a:p>
                      <a:endParaRPr lang="en-US" sz="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77953" y="1118937"/>
            <a:ext cx="11442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"/>
              </a:spcBef>
              <a:buClr>
                <a:schemeClr val="tx1"/>
              </a:buClr>
            </a:pPr>
            <a:r>
              <a:rPr lang="en-US" sz="1600" dirty="0">
                <a:latin typeface="+mn-lt"/>
                <a:cs typeface="ＭＳ Ｐゴシック" charset="0"/>
              </a:rPr>
              <a:t>Blockchain networks must be able to adapt to and incorporate a wide range of ”pluggable” features to build tailored blockchain networks</a:t>
            </a:r>
            <a:endParaRPr lang="en-US" sz="1600" dirty="0">
              <a:solidFill>
                <a:schemeClr val="tx1"/>
              </a:solidFill>
              <a:latin typeface="+mn-lt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699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56B33D55-629D-4BAB-AC63-0A367FDF4963}"/>
              </a:ext>
            </a:extLst>
          </p:cNvPr>
          <p:cNvSpPr/>
          <p:nvPr/>
        </p:nvSpPr>
        <p:spPr>
          <a:xfrm>
            <a:off x="121936" y="6209838"/>
            <a:ext cx="1960865" cy="49244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t">
            <a:spAutoFit/>
          </a:bodyPr>
          <a:lstStyle/>
          <a:p>
            <a:pPr defTabSz="1219170" fontAlgn="auto" hangingPunct="0">
              <a:spcBef>
                <a:spcPts val="0"/>
              </a:spcBef>
              <a:spcAft>
                <a:spcPts val="0"/>
              </a:spcAft>
            </a:pPr>
            <a:endParaRPr lang="pt-BR" sz="2400">
              <a:solidFill>
                <a:srgbClr val="000000"/>
              </a:solidFill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26E8C2B-4BE4-4F35-A2BB-CA7FDB4203FA}"/>
              </a:ext>
            </a:extLst>
          </p:cNvPr>
          <p:cNvSpPr/>
          <p:nvPr/>
        </p:nvSpPr>
        <p:spPr>
          <a:xfrm>
            <a:off x="10043168" y="6209838"/>
            <a:ext cx="1960865" cy="49244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t">
            <a:spAutoFit/>
          </a:bodyPr>
          <a:lstStyle/>
          <a:p>
            <a:pPr defTabSz="1219170" fontAlgn="auto" hangingPunct="0">
              <a:spcBef>
                <a:spcPts val="0"/>
              </a:spcBef>
              <a:spcAft>
                <a:spcPts val="0"/>
              </a:spcAft>
            </a:pPr>
            <a:endParaRPr lang="pt-BR" sz="2400">
              <a:solidFill>
                <a:srgbClr val="000000"/>
              </a:solidFill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CF8EFC-4293-884C-B8F8-405E43D04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100000"/>
                    </a14:imgEffect>
                    <a14:imgEffect>
                      <a14:brightnessContrast bright="4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72630" y="1202453"/>
            <a:ext cx="7496001" cy="564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417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B68E9-E7F7-5340-B7F9-BFB19A569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0E019E-9E23-BD40-8B99-CE5F1EC67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88" y="1066831"/>
            <a:ext cx="8126132" cy="579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75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56B33D55-629D-4BAB-AC63-0A367FDF4963}"/>
              </a:ext>
            </a:extLst>
          </p:cNvPr>
          <p:cNvSpPr/>
          <p:nvPr/>
        </p:nvSpPr>
        <p:spPr>
          <a:xfrm>
            <a:off x="121936" y="6209838"/>
            <a:ext cx="1960865" cy="49244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t">
            <a:spAutoFit/>
          </a:bodyPr>
          <a:lstStyle/>
          <a:p>
            <a:pPr defTabSz="1219170" fontAlgn="auto" hangingPunct="0">
              <a:spcBef>
                <a:spcPts val="0"/>
              </a:spcBef>
              <a:spcAft>
                <a:spcPts val="0"/>
              </a:spcAft>
            </a:pPr>
            <a:endParaRPr lang="pt-BR" sz="2400">
              <a:solidFill>
                <a:srgbClr val="000000"/>
              </a:solidFill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7DB7CA-AF56-1D48-95AA-7BD4D701BF78}"/>
              </a:ext>
            </a:extLst>
          </p:cNvPr>
          <p:cNvSpPr txBox="1"/>
          <p:nvPr/>
        </p:nvSpPr>
        <p:spPr>
          <a:xfrm>
            <a:off x="782129" y="1234124"/>
            <a:ext cx="5363178" cy="1816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1867" dirty="0"/>
            </a:br>
            <a:r>
              <a:rPr lang="en-US" sz="1867" dirty="0"/>
              <a:t>Ethereum: </a:t>
            </a:r>
            <a:r>
              <a:rPr lang="en-US" sz="1867" dirty="0" err="1"/>
              <a:t>Execução</a:t>
            </a:r>
            <a:r>
              <a:rPr lang="en-US" sz="1867" dirty="0"/>
              <a:t> </a:t>
            </a:r>
            <a:r>
              <a:rPr lang="en-US" sz="1867" dirty="0" err="1"/>
              <a:t>em</a:t>
            </a:r>
            <a:r>
              <a:rPr lang="en-US" sz="1867" dirty="0"/>
              <a:t> </a:t>
            </a:r>
            <a:r>
              <a:rPr lang="en-US" sz="1867" dirty="0" err="1"/>
              <a:t>todos</a:t>
            </a:r>
            <a:r>
              <a:rPr lang="en-US" sz="1867" dirty="0"/>
              <a:t> </a:t>
            </a:r>
            <a:r>
              <a:rPr lang="en-US" sz="1867" dirty="0" err="1"/>
              <a:t>nós</a:t>
            </a:r>
            <a:r>
              <a:rPr lang="en-US" sz="1867" dirty="0"/>
              <a:t> – PBFT, </a:t>
            </a:r>
            <a:r>
              <a:rPr lang="en-US" sz="1867" dirty="0" err="1"/>
              <a:t>PoS</a:t>
            </a:r>
            <a:br>
              <a:rPr lang="en-US" sz="1867" dirty="0"/>
            </a:br>
            <a:r>
              <a:rPr lang="en-US" sz="1867" dirty="0"/>
              <a:t>Corda – </a:t>
            </a:r>
            <a:r>
              <a:rPr lang="en-US" sz="1867" dirty="0" err="1"/>
              <a:t>Assinaturas</a:t>
            </a:r>
            <a:r>
              <a:rPr lang="en-US" sz="1867" dirty="0"/>
              <a:t> (</a:t>
            </a:r>
            <a:r>
              <a:rPr lang="en-US" sz="1867" dirty="0" err="1"/>
              <a:t>nós</a:t>
            </a:r>
            <a:r>
              <a:rPr lang="en-US" sz="1867" dirty="0"/>
              <a:t> </a:t>
            </a:r>
            <a:r>
              <a:rPr lang="en-US" sz="1867" dirty="0" err="1"/>
              <a:t>responsaveis</a:t>
            </a:r>
            <a:r>
              <a:rPr lang="en-US" sz="1867" dirty="0"/>
              <a:t> P2P)</a:t>
            </a:r>
            <a:br>
              <a:rPr lang="en-US" sz="1867" dirty="0"/>
            </a:br>
            <a:r>
              <a:rPr lang="en-US" sz="1867" dirty="0"/>
              <a:t>Traditional Blockchain: Order:  </a:t>
            </a:r>
            <a:br>
              <a:rPr lang="en-US" sz="1867" dirty="0"/>
            </a:br>
            <a:r>
              <a:rPr lang="en-US" sz="1867" dirty="0"/>
              <a:t>Corda – Notary Node</a:t>
            </a:r>
            <a:br>
              <a:rPr lang="en-US" sz="1867" dirty="0"/>
            </a:br>
            <a:endParaRPr lang="en-US" sz="1867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B748C1-4349-1143-B6EB-3149DFDBA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129" y="3337713"/>
            <a:ext cx="10172907" cy="202663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521BE48-4D7E-9A4F-8447-9C0BCF2AE57B}"/>
              </a:ext>
            </a:extLst>
          </p:cNvPr>
          <p:cNvSpPr txBox="1">
            <a:spLocks/>
          </p:cNvSpPr>
          <p:nvPr/>
        </p:nvSpPr>
        <p:spPr>
          <a:xfrm>
            <a:off x="377953" y="594361"/>
            <a:ext cx="11442700" cy="63976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20939E"/>
                </a:solidFill>
                <a:latin typeface="Helvetica Neue"/>
                <a:ea typeface="MS PGothic" pitchFamily="34" charset="-128"/>
                <a:cs typeface="MS PGothic" pitchFamily="34" charset="-128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 pitchFamily="34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 pitchFamily="34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 pitchFamily="34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pitchFamily="34" charset="-128"/>
                <a:cs typeface="MS PGothic" pitchFamily="34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kern="0" dirty="0"/>
              <a:t>Consensus – Quorum + Corda</a:t>
            </a:r>
          </a:p>
        </p:txBody>
      </p:sp>
    </p:spTree>
    <p:extLst>
      <p:ext uri="{BB962C8B-B14F-4D97-AF65-F5344CB8AC3E}">
        <p14:creationId xmlns:p14="http://schemas.microsoft.com/office/powerpoint/2010/main" val="956550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8094-A637-DD49-9A53-FE23BE151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Ethereum Enterprise - Quorum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A8C7A0-116F-1D42-A11D-2E965998B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21" y="1234124"/>
            <a:ext cx="99949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97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65F27-746D-544F-9F33-817E3D3C5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Ethereum Enterprise – Quorum</a:t>
            </a:r>
            <a:br>
              <a:rPr lang="en-US" dirty="0"/>
            </a:br>
            <a:r>
              <a:rPr lang="en-US" dirty="0"/>
              <a:t>Constellation Networks</a:t>
            </a:r>
            <a:br>
              <a:rPr lang="en-US" dirty="0"/>
            </a:b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4526B4-4A4A-9F47-BE43-08C0D0E33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48" y="1591739"/>
            <a:ext cx="10258238" cy="526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35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56B33D55-629D-4BAB-AC63-0A367FDF4963}"/>
              </a:ext>
            </a:extLst>
          </p:cNvPr>
          <p:cNvSpPr/>
          <p:nvPr/>
        </p:nvSpPr>
        <p:spPr>
          <a:xfrm>
            <a:off x="121936" y="6209838"/>
            <a:ext cx="1960865" cy="49244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t">
            <a:spAutoFit/>
          </a:bodyPr>
          <a:lstStyle/>
          <a:p>
            <a:pPr defTabSz="1219170" fontAlgn="auto" hangingPunct="0">
              <a:spcBef>
                <a:spcPts val="0"/>
              </a:spcBef>
              <a:spcAft>
                <a:spcPts val="0"/>
              </a:spcAft>
            </a:pPr>
            <a:endParaRPr lang="pt-BR" sz="2400">
              <a:solidFill>
                <a:srgbClr val="000000"/>
              </a:solidFill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7DB7CA-AF56-1D48-95AA-7BD4D701BF78}"/>
              </a:ext>
            </a:extLst>
          </p:cNvPr>
          <p:cNvSpPr txBox="1"/>
          <p:nvPr/>
        </p:nvSpPr>
        <p:spPr>
          <a:xfrm>
            <a:off x="782128" y="1530531"/>
            <a:ext cx="420871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Hyperledger Fabric different approach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AE1C68-FF0C-A747-B4E0-3D6048B7C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890" y="2528903"/>
            <a:ext cx="8570831" cy="331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16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56B33D55-629D-4BAB-AC63-0A367FDF4963}"/>
              </a:ext>
            </a:extLst>
          </p:cNvPr>
          <p:cNvSpPr/>
          <p:nvPr/>
        </p:nvSpPr>
        <p:spPr>
          <a:xfrm>
            <a:off x="121936" y="6209838"/>
            <a:ext cx="1960865" cy="49244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t">
            <a:spAutoFit/>
          </a:bodyPr>
          <a:lstStyle/>
          <a:p>
            <a:pPr defTabSz="1219170" fontAlgn="auto" hangingPunct="0">
              <a:spcBef>
                <a:spcPts val="0"/>
              </a:spcBef>
              <a:spcAft>
                <a:spcPts val="0"/>
              </a:spcAft>
            </a:pPr>
            <a:endParaRPr lang="pt-BR" sz="2400">
              <a:solidFill>
                <a:srgbClr val="000000"/>
              </a:solidFill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7DB7CA-AF56-1D48-95AA-7BD4D701BF78}"/>
              </a:ext>
            </a:extLst>
          </p:cNvPr>
          <p:cNvSpPr txBox="1"/>
          <p:nvPr/>
        </p:nvSpPr>
        <p:spPr>
          <a:xfrm>
            <a:off x="782129" y="1530531"/>
            <a:ext cx="3161443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Client chain code invocation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F5F929-94C4-6444-B329-4416238E0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94" y="2427987"/>
            <a:ext cx="10591809" cy="16135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515213-4ADA-8245-99C6-6B81B3368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28" y="4014786"/>
            <a:ext cx="3200400" cy="26585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46F0C0E-AF70-8A4A-BC5A-9ECFB3873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671793" y="5667617"/>
            <a:ext cx="1676400" cy="96424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3EAE0CB-04AD-2E44-BD86-821AF7B163C7}"/>
              </a:ext>
            </a:extLst>
          </p:cNvPr>
          <p:cNvSpPr txBox="1"/>
          <p:nvPr/>
        </p:nvSpPr>
        <p:spPr>
          <a:xfrm>
            <a:off x="4176625" y="4838411"/>
            <a:ext cx="4081182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A client invokes </a:t>
            </a:r>
            <a:r>
              <a:rPr lang="en-US" sz="1867" dirty="0" err="1"/>
              <a:t>chaincode</a:t>
            </a:r>
            <a:r>
              <a:rPr lang="en-US" sz="1867" dirty="0"/>
              <a:t> execution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91A60CF-DDC6-0246-84F6-7F69DF778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9993" y="2361856"/>
            <a:ext cx="1405467" cy="47413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4C7BC36-9AA0-8A4B-A041-DE82D82450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4033" y="2388014"/>
            <a:ext cx="1405467" cy="47413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D9FF4CB-BDE2-214A-A557-4D4124188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7405" y="2358867"/>
            <a:ext cx="1405467" cy="47413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A03A16D-9238-A246-8138-4CB78926A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4012" y="2319508"/>
            <a:ext cx="1540933" cy="47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69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56B33D55-629D-4BAB-AC63-0A367FDF4963}"/>
              </a:ext>
            </a:extLst>
          </p:cNvPr>
          <p:cNvSpPr/>
          <p:nvPr/>
        </p:nvSpPr>
        <p:spPr>
          <a:xfrm>
            <a:off x="121936" y="6209838"/>
            <a:ext cx="1960865" cy="49244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t">
            <a:spAutoFit/>
          </a:bodyPr>
          <a:lstStyle/>
          <a:p>
            <a:pPr defTabSz="1219170" fontAlgn="auto" hangingPunct="0">
              <a:spcBef>
                <a:spcPts val="0"/>
              </a:spcBef>
              <a:spcAft>
                <a:spcPts val="0"/>
              </a:spcAft>
            </a:pPr>
            <a:endParaRPr lang="pt-BR" sz="2400">
              <a:solidFill>
                <a:srgbClr val="000000"/>
              </a:solidFill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92CDBC-BA07-C746-9672-DE0B09F1EB91}"/>
              </a:ext>
            </a:extLst>
          </p:cNvPr>
          <p:cNvSpPr txBox="1"/>
          <p:nvPr/>
        </p:nvSpPr>
        <p:spPr>
          <a:xfrm>
            <a:off x="2831600" y="4107714"/>
            <a:ext cx="6296917" cy="21035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One or more peer per org plays the endorser role. </a:t>
            </a:r>
            <a:br>
              <a:rPr lang="en-US" sz="1867" dirty="0"/>
            </a:br>
            <a:br>
              <a:rPr lang="en-US" sz="1867" dirty="0"/>
            </a:br>
            <a:r>
              <a:rPr lang="en-US" sz="1867" dirty="0"/>
              <a:t>1- check endorsement policies (signatures)</a:t>
            </a:r>
          </a:p>
          <a:p>
            <a:r>
              <a:rPr lang="en-US" sz="1867" dirty="0"/>
              <a:t>2 – Executes the smart contract, but does not save </a:t>
            </a:r>
            <a:br>
              <a:rPr lang="en-US" sz="1867" dirty="0"/>
            </a:br>
            <a:r>
              <a:rPr lang="en-US" sz="1867" dirty="0"/>
              <a:t>the state to the ledger</a:t>
            </a:r>
            <a:br>
              <a:rPr lang="en-US" sz="1867" dirty="0"/>
            </a:br>
            <a:r>
              <a:rPr lang="en-US" sz="1867" dirty="0"/>
              <a:t>3 – generates a change proposal with all reads and writes</a:t>
            </a:r>
          </a:p>
          <a:p>
            <a:r>
              <a:rPr lang="en-US" sz="1867" dirty="0"/>
              <a:t> executed by the </a:t>
            </a:r>
            <a:r>
              <a:rPr lang="en-US" sz="1867" dirty="0" err="1"/>
              <a:t>chaincode</a:t>
            </a:r>
            <a:r>
              <a:rPr lang="en-US" sz="1867" dirty="0"/>
              <a:t> called </a:t>
            </a:r>
            <a:r>
              <a:rPr lang="en-US" sz="1867" i="1" dirty="0" err="1"/>
              <a:t>readset</a:t>
            </a:r>
            <a:r>
              <a:rPr lang="en-US" sz="1867" i="1" dirty="0"/>
              <a:t>, </a:t>
            </a:r>
            <a:r>
              <a:rPr lang="en-US" sz="1867" i="1" dirty="0" err="1"/>
              <a:t>writset</a:t>
            </a:r>
            <a:endParaRPr lang="en-US" sz="1867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B7B562-F8B4-D943-90C1-527448945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72" y="4414509"/>
            <a:ext cx="2148067" cy="7613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7379EA-732E-ED48-8691-1E5F12378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94" y="2427987"/>
            <a:ext cx="10591809" cy="16135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B8F65A-EDCD-4A41-8F66-3A0BB8D51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993" y="2361856"/>
            <a:ext cx="1405467" cy="4741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832410F-418F-584A-99D8-AA3F6D2F5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033" y="2388014"/>
            <a:ext cx="1405467" cy="4741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C3E168-4A5C-E346-B91A-FC9A09DBC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7405" y="2358867"/>
            <a:ext cx="1405467" cy="4741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051E0C8-8872-1646-94C5-5AD168759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4012" y="2319508"/>
            <a:ext cx="1540933" cy="47413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49F0FC2-EBC6-B04D-AF20-4ABA8A110FC7}"/>
              </a:ext>
            </a:extLst>
          </p:cNvPr>
          <p:cNvSpPr/>
          <p:nvPr/>
        </p:nvSpPr>
        <p:spPr>
          <a:xfrm>
            <a:off x="1430598" y="2805770"/>
            <a:ext cx="1564257" cy="927676"/>
          </a:xfrm>
          <a:prstGeom prst="rect">
            <a:avLst/>
          </a:prstGeom>
          <a:solidFill>
            <a:srgbClr val="FFFF00">
              <a:alpha val="5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2" name="Retângulo 8">
            <a:extLst>
              <a:ext uri="{FF2B5EF4-FFF2-40B4-BE49-F238E27FC236}">
                <a16:creationId xmlns:a16="http://schemas.microsoft.com/office/drawing/2014/main" id="{F5142546-D061-7C4C-9128-C37BB1B6C884}"/>
              </a:ext>
            </a:extLst>
          </p:cNvPr>
          <p:cNvSpPr/>
          <p:nvPr/>
        </p:nvSpPr>
        <p:spPr>
          <a:xfrm rot="5400000">
            <a:off x="10928983" y="578640"/>
            <a:ext cx="1411341" cy="49244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t">
            <a:spAutoFit/>
          </a:bodyPr>
          <a:lstStyle/>
          <a:p>
            <a:pPr defTabSz="1219170" fontAlgn="auto" hangingPunct="0">
              <a:spcBef>
                <a:spcPts val="0"/>
              </a:spcBef>
              <a:spcAft>
                <a:spcPts val="0"/>
              </a:spcAft>
            </a:pPr>
            <a:endParaRPr lang="pt-BR" sz="2400">
              <a:solidFill>
                <a:srgbClr val="000000"/>
              </a:solidFill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3004BE5-F13A-9842-A640-F1BC0B125FEE}"/>
              </a:ext>
            </a:extLst>
          </p:cNvPr>
          <p:cNvSpPr txBox="1"/>
          <p:nvPr/>
        </p:nvSpPr>
        <p:spPr>
          <a:xfrm>
            <a:off x="782128" y="1530531"/>
            <a:ext cx="1728358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Endorsements</a:t>
            </a:r>
          </a:p>
        </p:txBody>
      </p:sp>
    </p:spTree>
    <p:extLst>
      <p:ext uri="{BB962C8B-B14F-4D97-AF65-F5344CB8AC3E}">
        <p14:creationId xmlns:p14="http://schemas.microsoft.com/office/powerpoint/2010/main" val="1720325819"/>
      </p:ext>
    </p:extLst>
  </p:cSld>
  <p:clrMapOvr>
    <a:masterClrMapping/>
  </p:clrMapOvr>
</p:sld>
</file>

<file path=ppt/theme/theme1.xml><?xml version="1.0" encoding="utf-8"?>
<a:theme xmlns:a="http://schemas.openxmlformats.org/drawingml/2006/main" name="IBM Planet White">
  <a:themeElements>
    <a:clrScheme name="Custom 4">
      <a:dk1>
        <a:srgbClr val="404C4C"/>
      </a:dk1>
      <a:lt1>
        <a:srgbClr val="F3F4F6"/>
      </a:lt1>
      <a:dk2>
        <a:srgbClr val="1F929D"/>
      </a:dk2>
      <a:lt2>
        <a:srgbClr val="F3F4F6"/>
      </a:lt2>
      <a:accent1>
        <a:srgbClr val="373A6D"/>
      </a:accent1>
      <a:accent2>
        <a:srgbClr val="4C4F86"/>
      </a:accent2>
      <a:accent3>
        <a:srgbClr val="5F63AB"/>
      </a:accent3>
      <a:accent4>
        <a:srgbClr val="7C80DC"/>
      </a:accent4>
      <a:accent5>
        <a:srgbClr val="9498F3"/>
      </a:accent5>
      <a:accent6>
        <a:srgbClr val="ABAEFF"/>
      </a:accent6>
      <a:hlink>
        <a:srgbClr val="21BAFB"/>
      </a:hlink>
      <a:folHlink>
        <a:srgbClr val="5F63AB"/>
      </a:folHlink>
    </a:clrScheme>
    <a:fontScheme name="IBM Planet Whit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>
          <a:solidFill>
            <a:schemeClr val="bg2"/>
          </a:solidFill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200" b="0" i="0" u="none" strike="noStrike" cap="none" normalizeH="0" baseline="0">
            <a:ln>
              <a:noFill/>
            </a:ln>
            <a:solidFill>
              <a:schemeClr val="hlink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noFill/>
        <a:ln w="12700">
          <a:solidFill>
            <a:schemeClr val="bg2"/>
          </a:solidFill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rtlCol="0">
        <a:spAutoFit/>
      </a:bodyPr>
      <a:lstStyle>
        <a:defPPr marL="177800" indent="-177800">
          <a:spcBef>
            <a:spcPts val="60"/>
          </a:spcBef>
          <a:buClr>
            <a:schemeClr val="tx1"/>
          </a:buClr>
          <a:buFont typeface="Wingdings" pitchFamily="2" charset="2"/>
          <a:buChar char="§"/>
          <a:defRPr sz="1600" dirty="0" err="1" smtClean="0">
            <a:solidFill>
              <a:schemeClr val="tx1"/>
            </a:solidFill>
            <a:latin typeface="+mn-lt"/>
            <a:cs typeface="ＭＳ Ｐゴシック" charset="0"/>
          </a:defRPr>
        </a:defPPr>
      </a:lstStyle>
    </a:txDef>
  </a:objectDefaults>
  <a:extraClrSchemeLst>
    <a:extraClrScheme>
      <a:clrScheme name="IBM Planet Wh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B2EF"/>
        </a:accent1>
        <a:accent2>
          <a:srgbClr val="00649D"/>
        </a:accent2>
        <a:accent3>
          <a:srgbClr val="FFFFFF"/>
        </a:accent3>
        <a:accent4>
          <a:srgbClr val="000000"/>
        </a:accent4>
        <a:accent5>
          <a:srgbClr val="AAD5F6"/>
        </a:accent5>
        <a:accent6>
          <a:srgbClr val="005A8E"/>
        </a:accent6>
        <a:hlink>
          <a:srgbClr val="00A6A0"/>
        </a:hlink>
        <a:folHlink>
          <a:srgbClr val="8CC63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BM Blockchain template12.02" id="{856A0ED3-B678-4C49-B6E9-C2C1C75DF53E}" vid="{5AD82A1E-07CB-7B41-A02C-78622A041FD1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Blockchain template12.02</Template>
  <TotalTime>7543</TotalTime>
  <Words>2397</Words>
  <Application>Microsoft Macintosh PowerPoint</Application>
  <PresentationFormat>Widescreen</PresentationFormat>
  <Paragraphs>189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Helvetica Neue</vt:lpstr>
      <vt:lpstr>Wingdings</vt:lpstr>
      <vt:lpstr>IBM Planet White</vt:lpstr>
      <vt:lpstr>Quorum, Corda and Hyperledger Fabric Comparison</vt:lpstr>
      <vt:lpstr>PowerPoint Presentation</vt:lpstr>
      <vt:lpstr>Summary</vt:lpstr>
      <vt:lpstr>PowerPoint Presentation</vt:lpstr>
      <vt:lpstr>Ethereum Enterprise - Quorum</vt:lpstr>
      <vt:lpstr>Ethereum Enterprise – Quorum Constellation Networks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Security</vt:lpstr>
      <vt:lpstr>Scalability</vt:lpstr>
      <vt:lpstr>Consensus</vt:lpstr>
      <vt:lpstr>Developer Support</vt:lpstr>
      <vt:lpstr>Data Layer</vt:lpstr>
      <vt:lpstr>Pluggability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&amp; Communications Graphical standards and templates</dc:title>
  <dc:creator>DONALD THIBEAU</dc:creator>
  <cp:lastModifiedBy>Percival Silva de Lucena</cp:lastModifiedBy>
  <cp:revision>57</cp:revision>
  <cp:lastPrinted>2014-12-04T21:39:48Z</cp:lastPrinted>
  <dcterms:created xsi:type="dcterms:W3CDTF">2017-04-03T15:26:25Z</dcterms:created>
  <dcterms:modified xsi:type="dcterms:W3CDTF">2019-01-09T17:37:40Z</dcterms:modified>
</cp:coreProperties>
</file>